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65" r:id="rId3"/>
    <p:sldId id="264" r:id="rId4"/>
    <p:sldId id="262" r:id="rId5"/>
    <p:sldId id="266" r:id="rId6"/>
    <p:sldId id="267" r:id="rId7"/>
  </p:sldIdLst>
  <p:sldSz cx="12192000" cy="6858000"/>
  <p:notesSz cx="6797675" cy="9928225"/>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43455" autoAdjust="0"/>
  </p:normalViewPr>
  <p:slideViewPr>
    <p:cSldViewPr snapToGrid="0">
      <p:cViewPr varScale="1">
        <p:scale>
          <a:sx n="30" d="100"/>
          <a:sy n="30" d="100"/>
        </p:scale>
        <p:origin x="2056" y="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454BE3E7-D68D-4250-BB35-E2827174B302}" type="datetimeFigureOut">
              <a:rPr lang="sv-SE" smtClean="0"/>
              <a:t>2024-03-26</a:t>
            </a:fld>
            <a:endParaRPr lang="sv-SE"/>
          </a:p>
        </p:txBody>
      </p:sp>
      <p:sp>
        <p:nvSpPr>
          <p:cNvPr id="4" name="Platshållare för bildobjekt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C8AED3C7-0D5C-4288-AA1F-0653BA5DB7A6}" type="slidenum">
              <a:rPr lang="sv-SE" smtClean="0"/>
              <a:t>‹#›</a:t>
            </a:fld>
            <a:endParaRPr lang="sv-SE"/>
          </a:p>
        </p:txBody>
      </p:sp>
    </p:spTree>
    <p:extLst>
      <p:ext uri="{BB962C8B-B14F-4D97-AF65-F5344CB8AC3E}">
        <p14:creationId xmlns:p14="http://schemas.microsoft.com/office/powerpoint/2010/main" val="1209581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lanseringvipsydostra.se/"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1" kern="1200" baseline="0" dirty="0" smtClean="0">
                <a:solidFill>
                  <a:srgbClr val="C00000"/>
                </a:solidFill>
                <a:effectLst/>
                <a:latin typeface="+mn-lt"/>
                <a:ea typeface="+mn-ea"/>
                <a:cs typeface="+mn-cs"/>
              </a:rPr>
              <a:t>Uppdaterad 2024-03-26.</a:t>
            </a:r>
          </a:p>
          <a:p>
            <a:endParaRPr lang="sv-SE" sz="1200" b="1" kern="1200" baseline="0" dirty="0" smtClean="0">
              <a:solidFill>
                <a:schemeClr val="tx1"/>
              </a:solidFill>
              <a:effectLst/>
              <a:latin typeface="+mn-lt"/>
              <a:ea typeface="+mn-ea"/>
              <a:cs typeface="+mn-cs"/>
            </a:endParaRPr>
          </a:p>
          <a:p>
            <a:r>
              <a:rPr lang="sv-SE" sz="1200" b="1" kern="1200" baseline="0" dirty="0" smtClean="0">
                <a:solidFill>
                  <a:schemeClr val="tx1"/>
                </a:solidFill>
                <a:effectLst/>
                <a:latin typeface="+mn-lt"/>
                <a:ea typeface="+mn-ea"/>
                <a:cs typeface="+mn-cs"/>
              </a:rPr>
              <a:t>Regeringen </a:t>
            </a:r>
            <a:r>
              <a:rPr lang="sv-SE" sz="1200" b="1" kern="1200" baseline="0" dirty="0" smtClean="0">
                <a:solidFill>
                  <a:schemeClr val="tx1"/>
                </a:solidFill>
                <a:effectLst/>
                <a:latin typeface="+mn-lt"/>
                <a:ea typeface="+mn-ea"/>
                <a:cs typeface="+mn-cs"/>
              </a:rPr>
              <a:t>gav några år tillbaka i tiden regionerna ett uppdrag – vården ska vara jämlik, evidensbaserad, ske i samverkan och med delaktighet från individen. Vi kan i nuläget inte vara säkra på att alla medborgare i Sverige får det stöd de har rätt till, det varierar över landet. Regioner och kommuner behöver hitta ett sätt att arbeta mer tillsammans med utgångspunkt i att använda sig av stöd, vård och behandlingar som det finns evidens för. </a:t>
            </a:r>
          </a:p>
          <a:p>
            <a:endParaRPr lang="sv-SE" sz="1200" b="1" kern="1200" baseline="0" dirty="0" smtClean="0">
              <a:solidFill>
                <a:schemeClr val="tx1"/>
              </a:solidFill>
              <a:effectLst/>
              <a:latin typeface="+mn-lt"/>
              <a:ea typeface="+mn-ea"/>
              <a:cs typeface="+mn-cs"/>
            </a:endParaRPr>
          </a:p>
          <a:p>
            <a:r>
              <a:rPr lang="sv-SE" sz="1200" b="1" kern="1200" baseline="0" dirty="0" smtClean="0">
                <a:solidFill>
                  <a:schemeClr val="tx1"/>
                </a:solidFill>
                <a:effectLst/>
                <a:latin typeface="+mn-lt"/>
                <a:ea typeface="+mn-ea"/>
                <a:cs typeface="+mn-cs"/>
              </a:rPr>
              <a:t>Syftet; </a:t>
            </a:r>
            <a:r>
              <a:rPr lang="sv-SE" sz="1200" kern="1200" dirty="0" smtClean="0">
                <a:solidFill>
                  <a:schemeClr val="tx1"/>
                </a:solidFill>
                <a:effectLst/>
                <a:latin typeface="+mn-lt"/>
                <a:ea typeface="+mn-ea"/>
                <a:cs typeface="+mn-cs"/>
              </a:rPr>
              <a:t>Utgångspunkten för innehållet i VIP är vad individen behöver i mötet med olika verksamheter. Hela syftet och grundtanken med VIP är att individen ska få bästa möjliga vård, stöd och behandling. </a:t>
            </a:r>
          </a:p>
          <a:p>
            <a:r>
              <a:rPr lang="sv-SE" sz="1200" kern="1200" dirty="0" smtClean="0">
                <a:solidFill>
                  <a:schemeClr val="tx1"/>
                </a:solidFill>
                <a:effectLst/>
                <a:latin typeface="+mn-lt"/>
                <a:ea typeface="+mn-ea"/>
                <a:cs typeface="+mn-cs"/>
              </a:rPr>
              <a:t> </a:t>
            </a:r>
          </a:p>
          <a:p>
            <a:r>
              <a:rPr lang="sv-SE" sz="1200" kern="1200" dirty="0" smtClean="0">
                <a:solidFill>
                  <a:schemeClr val="tx1"/>
                </a:solidFill>
                <a:effectLst/>
                <a:latin typeface="+mn-lt"/>
                <a:ea typeface="+mn-ea"/>
                <a:cs typeface="+mn-cs"/>
              </a:rPr>
              <a:t>Vården ska vara</a:t>
            </a:r>
            <a:r>
              <a:rPr lang="sv-SE" sz="1200" b="1" kern="1200" dirty="0" smtClean="0">
                <a:solidFill>
                  <a:schemeClr val="tx1"/>
                </a:solidFill>
                <a:effectLst/>
                <a:latin typeface="+mn-lt"/>
                <a:ea typeface="+mn-ea"/>
                <a:cs typeface="+mn-cs"/>
              </a:rPr>
              <a:t> jämlik </a:t>
            </a:r>
            <a:r>
              <a:rPr lang="sv-SE" sz="1200" kern="1200" dirty="0" smtClean="0">
                <a:solidFill>
                  <a:schemeClr val="tx1"/>
                </a:solidFill>
                <a:effectLst/>
                <a:latin typeface="+mn-lt"/>
                <a:ea typeface="+mn-ea"/>
                <a:cs typeface="+mn-cs"/>
              </a:rPr>
              <a:t>– det vill säga i högre grad än vad det är nu vara mer lik över hela landet. Vården ska ske i </a:t>
            </a:r>
            <a:r>
              <a:rPr lang="sv-SE" sz="1200" b="1" kern="1200" dirty="0" smtClean="0">
                <a:solidFill>
                  <a:schemeClr val="tx1"/>
                </a:solidFill>
                <a:effectLst/>
                <a:latin typeface="+mn-lt"/>
                <a:ea typeface="+mn-ea"/>
                <a:cs typeface="+mn-cs"/>
              </a:rPr>
              <a:t>samverkan</a:t>
            </a:r>
            <a:r>
              <a:rPr lang="sv-SE" sz="1200" kern="1200" dirty="0" smtClean="0">
                <a:solidFill>
                  <a:schemeClr val="tx1"/>
                </a:solidFill>
                <a:effectLst/>
                <a:latin typeface="+mn-lt"/>
                <a:ea typeface="+mn-ea"/>
                <a:cs typeface="+mn-cs"/>
              </a:rPr>
              <a:t> och individen måste </a:t>
            </a:r>
            <a:r>
              <a:rPr lang="sv-SE" sz="1200" b="1" kern="1200" dirty="0" smtClean="0">
                <a:solidFill>
                  <a:schemeClr val="tx1"/>
                </a:solidFill>
                <a:effectLst/>
                <a:latin typeface="+mn-lt"/>
                <a:ea typeface="+mn-ea"/>
                <a:cs typeface="+mn-cs"/>
              </a:rPr>
              <a:t>vara delaktig</a:t>
            </a:r>
            <a:r>
              <a:rPr lang="sv-SE" sz="1200" kern="1200" dirty="0" smtClean="0">
                <a:solidFill>
                  <a:schemeClr val="tx1"/>
                </a:solidFill>
                <a:effectLst/>
                <a:latin typeface="+mn-lt"/>
                <a:ea typeface="+mn-ea"/>
                <a:cs typeface="+mn-cs"/>
              </a:rPr>
              <a:t>. </a:t>
            </a:r>
          </a:p>
          <a:p>
            <a:endParaRPr lang="sv-SE"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baseline="0" dirty="0" smtClean="0">
                <a:solidFill>
                  <a:schemeClr val="tx1"/>
                </a:solidFill>
                <a:effectLst/>
                <a:latin typeface="+mn-lt"/>
                <a:ea typeface="+mn-ea"/>
                <a:cs typeface="+mn-cs"/>
              </a:rPr>
              <a:t>Regionerna och kommunerna </a:t>
            </a:r>
            <a:r>
              <a:rPr lang="sv-SE" sz="1200" kern="1200" dirty="0" smtClean="0">
                <a:solidFill>
                  <a:schemeClr val="tx1"/>
                </a:solidFill>
                <a:effectLst/>
                <a:latin typeface="+mn-lt"/>
                <a:ea typeface="+mn-ea"/>
                <a:cs typeface="+mn-cs"/>
              </a:rPr>
              <a:t>har ett gemensamt ansvar för våra</a:t>
            </a:r>
            <a:r>
              <a:rPr lang="sv-SE" sz="1200" kern="1200" baseline="0" dirty="0" smtClean="0">
                <a:solidFill>
                  <a:schemeClr val="tx1"/>
                </a:solidFill>
                <a:effectLst/>
                <a:latin typeface="+mn-lt"/>
                <a:ea typeface="+mn-ea"/>
                <a:cs typeface="+mn-cs"/>
              </a:rPr>
              <a:t> medborgares hälsa och mående. </a:t>
            </a:r>
            <a:r>
              <a:rPr lang="sv-SE" sz="1200" kern="1200" dirty="0" smtClean="0">
                <a:solidFill>
                  <a:schemeClr val="tx1"/>
                </a:solidFill>
                <a:effectLst/>
                <a:latin typeface="+mn-lt"/>
                <a:ea typeface="+mn-ea"/>
                <a:cs typeface="+mn-cs"/>
              </a:rPr>
              <a:t>Detta är det första försöket i Sveriges historia att skapa ett gemensamt kunskapssystem där både kommuner och regioner omfattas av samma kunskapsstöd. Det är en första ansats till att på nationell nivå skapa en gemensam grund för hur vi kan förstå varandras verksamheter och förhålla oss till detta.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dirty="0" smtClean="0">
                <a:solidFill>
                  <a:schemeClr val="tx1"/>
                </a:solidFill>
                <a:effectLst/>
                <a:latin typeface="+mn-lt"/>
                <a:ea typeface="+mn-ea"/>
                <a:cs typeface="+mn-cs"/>
              </a:rPr>
              <a:t>Det</a:t>
            </a:r>
            <a:r>
              <a:rPr lang="sv-SE" sz="1200" kern="1200" baseline="0" dirty="0" smtClean="0">
                <a:solidFill>
                  <a:schemeClr val="tx1"/>
                </a:solidFill>
                <a:effectLst/>
                <a:latin typeface="+mn-lt"/>
                <a:ea typeface="+mn-ea"/>
                <a:cs typeface="+mn-cs"/>
              </a:rPr>
              <a:t> allra mesta i vård- och insatsprogrammen är saker som vi redan gör i vår verksamheter. </a:t>
            </a:r>
            <a:r>
              <a:rPr lang="sv-SE" sz="1200" kern="1200" dirty="0" smtClean="0">
                <a:solidFill>
                  <a:schemeClr val="tx1"/>
                </a:solidFill>
                <a:effectLst/>
                <a:latin typeface="+mn-lt"/>
                <a:ea typeface="+mn-ea"/>
                <a:cs typeface="+mn-cs"/>
              </a:rPr>
              <a:t>Inom olika verksamheter i Sverige ligger</a:t>
            </a:r>
            <a:r>
              <a:rPr lang="sv-SE" sz="1200" kern="1200" baseline="0" dirty="0" smtClean="0">
                <a:solidFill>
                  <a:schemeClr val="tx1"/>
                </a:solidFill>
                <a:effectLst/>
                <a:latin typeface="+mn-lt"/>
                <a:ea typeface="+mn-ea"/>
                <a:cs typeface="+mn-cs"/>
              </a:rPr>
              <a:t> vi </a:t>
            </a:r>
            <a:r>
              <a:rPr lang="sv-SE" sz="1200" kern="1200" dirty="0" smtClean="0">
                <a:solidFill>
                  <a:schemeClr val="tx1"/>
                </a:solidFill>
                <a:effectLst/>
                <a:latin typeface="+mn-lt"/>
                <a:ea typeface="+mn-ea"/>
                <a:cs typeface="+mn-cs"/>
              </a:rPr>
              <a:t>ganska långt fram vad gäller</a:t>
            </a:r>
            <a:r>
              <a:rPr lang="sv-SE" sz="1200" kern="1200" baseline="0" dirty="0" smtClean="0">
                <a:solidFill>
                  <a:schemeClr val="tx1"/>
                </a:solidFill>
                <a:effectLst/>
                <a:latin typeface="+mn-lt"/>
                <a:ea typeface="+mn-ea"/>
                <a:cs typeface="+mn-cs"/>
              </a:rPr>
              <a:t> att arbeta efter evidens </a:t>
            </a:r>
            <a:r>
              <a:rPr lang="sv-SE" sz="1200" kern="1200" dirty="0" smtClean="0">
                <a:solidFill>
                  <a:schemeClr val="tx1"/>
                </a:solidFill>
                <a:effectLst/>
                <a:latin typeface="+mn-lt"/>
                <a:ea typeface="+mn-ea"/>
                <a:cs typeface="+mn-cs"/>
              </a:rPr>
              <a:t>och har en god kunskap. Kunskapssystemet baseras mycket på det man redan vet och</a:t>
            </a:r>
            <a:r>
              <a:rPr lang="sv-SE" sz="1200" kern="1200" baseline="0" dirty="0" smtClean="0">
                <a:solidFill>
                  <a:schemeClr val="tx1"/>
                </a:solidFill>
                <a:effectLst/>
                <a:latin typeface="+mn-lt"/>
                <a:ea typeface="+mn-ea"/>
                <a:cs typeface="+mn-cs"/>
              </a:rPr>
              <a:t> gör</a:t>
            </a:r>
            <a:r>
              <a:rPr lang="sv-SE" sz="1200" kern="1200" dirty="0" smtClean="0">
                <a:solidFill>
                  <a:schemeClr val="tx1"/>
                </a:solidFill>
                <a:effectLst/>
                <a:latin typeface="+mn-lt"/>
                <a:ea typeface="+mn-ea"/>
                <a:cs typeface="+mn-cs"/>
              </a:rPr>
              <a:t> – för många</a:t>
            </a:r>
            <a:r>
              <a:rPr lang="sv-SE" sz="1200" kern="1200" baseline="0" dirty="0" smtClean="0">
                <a:solidFill>
                  <a:schemeClr val="tx1"/>
                </a:solidFill>
                <a:effectLst/>
                <a:latin typeface="+mn-lt"/>
                <a:ea typeface="+mn-ea"/>
                <a:cs typeface="+mn-cs"/>
              </a:rPr>
              <a:t> av er kommer innehållet inte vara något nytt. Det som är nytt är HUR det är samlat, att det riktar sig till flera verksamheter samt till medborgaren och att det </a:t>
            </a:r>
            <a:r>
              <a:rPr lang="sv-SE" sz="1200" kern="1200" dirty="0" smtClean="0">
                <a:solidFill>
                  <a:schemeClr val="tx1"/>
                </a:solidFill>
                <a:effectLst/>
                <a:latin typeface="+mn-lt"/>
                <a:ea typeface="+mn-ea"/>
                <a:cs typeface="+mn-cs"/>
              </a:rPr>
              <a:t>har tagits fram i samverkan</a:t>
            </a:r>
            <a:r>
              <a:rPr lang="sv-SE" sz="1200" kern="1200" baseline="0" dirty="0" smtClean="0">
                <a:solidFill>
                  <a:schemeClr val="tx1"/>
                </a:solidFill>
                <a:effectLst/>
                <a:latin typeface="+mn-lt"/>
                <a:ea typeface="+mn-ea"/>
                <a:cs typeface="+mn-cs"/>
              </a:rPr>
              <a:t> </a:t>
            </a:r>
            <a:r>
              <a:rPr lang="sv-SE" sz="1200" kern="1200" dirty="0" smtClean="0">
                <a:solidFill>
                  <a:schemeClr val="tx1"/>
                </a:solidFill>
                <a:effectLst/>
                <a:latin typeface="+mn-lt"/>
                <a:ea typeface="+mn-ea"/>
                <a:cs typeface="+mn-cs"/>
              </a:rPr>
              <a:t>för att lyfta olika verksamheters perspektiv och skapa en förståelse för varandras verksamheter.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kern="1200" dirty="0" smtClean="0">
              <a:solidFill>
                <a:schemeClr val="tx1"/>
              </a:solidFill>
              <a:effectLst/>
              <a:latin typeface="+mn-lt"/>
              <a:ea typeface="+mn-ea"/>
              <a:cs typeface="+mn-cs"/>
            </a:endParaRPr>
          </a:p>
          <a:p>
            <a:r>
              <a:rPr lang="sv-SE" b="1" dirty="0" smtClean="0"/>
              <a:t>Så vad är det för något? VISA VERKTYGET – www.vardochinsats.se </a:t>
            </a:r>
          </a:p>
          <a:p>
            <a:endParaRPr lang="sv-SE" b="1" dirty="0" smtClean="0"/>
          </a:p>
          <a:p>
            <a:r>
              <a:rPr lang="sv-SE" b="1" dirty="0" smtClean="0"/>
              <a:t>NÄR DU SÄGER DET SOM KOMMER HÄRNEDAN SÅ SKA DU SAMTIDIGT VISA NÅGRA AV FUNKTIONERNA PÅ HEMSIDAN.</a:t>
            </a:r>
            <a:r>
              <a:rPr lang="sv-SE" b="1" baseline="0" dirty="0" smtClean="0"/>
              <a:t> </a:t>
            </a:r>
          </a:p>
          <a:p>
            <a:endParaRPr lang="sv-SE" b="1" dirty="0" smtClean="0"/>
          </a:p>
          <a:p>
            <a:r>
              <a:rPr lang="sv-SE" b="1" dirty="0" smtClean="0"/>
              <a:t>Informationen på sidan är faktagranskad</a:t>
            </a:r>
            <a:r>
              <a:rPr lang="sv-SE" b="1" baseline="0" dirty="0" smtClean="0"/>
              <a:t> och är under ständig uppbyggnad och utveckling. Det baseras på nationella riktlinjer men har anpassats så att det ska bli mer tillgängligt för alla. </a:t>
            </a:r>
            <a:r>
              <a:rPr lang="sv-SE" sz="1200" kern="1200" dirty="0" smtClean="0">
                <a:solidFill>
                  <a:schemeClr val="tx1"/>
                </a:solidFill>
                <a:effectLst/>
                <a:latin typeface="+mn-lt"/>
                <a:ea typeface="+mn-ea"/>
                <a:cs typeface="+mn-cs"/>
              </a:rPr>
              <a:t>Tanken med Vård- och insatsprogram är att det på ett lätt sätt, tex via dator eller smartphone, kunna ge rätt kunskap till personal att använda i mötet med individen. Man får kort och koncis info – kan ställa in vad man ska söka på, vilken yrkesgrupp man är, vilken verksamhet man befinner sig i och på så sätt få riktad och konkret information om vad just jag utifrån min profession behöver ha med</a:t>
            </a:r>
            <a:r>
              <a:rPr lang="sv-SE" sz="1200" b="0" u="none" kern="1200" dirty="0" smtClean="0">
                <a:solidFill>
                  <a:schemeClr val="tx1"/>
                </a:solidFill>
                <a:effectLst/>
                <a:latin typeface="+mn-lt"/>
                <a:ea typeface="+mn-ea"/>
                <a:cs typeface="+mn-cs"/>
              </a:rPr>
              <a:t> </a:t>
            </a:r>
            <a:r>
              <a:rPr lang="sv-SE" sz="1200" b="0" u="none" kern="1200" dirty="0" smtClean="0">
                <a:solidFill>
                  <a:srgbClr val="FF0000"/>
                </a:solidFill>
                <a:effectLst/>
                <a:latin typeface="+mn-lt"/>
                <a:ea typeface="+mn-ea"/>
                <a:cs typeface="+mn-cs"/>
              </a:rPr>
              <a:t>mig</a:t>
            </a:r>
            <a:r>
              <a:rPr lang="sv-SE" sz="1200" b="0" u="none" kern="1200" dirty="0" smtClean="0">
                <a:solidFill>
                  <a:schemeClr val="tx1"/>
                </a:solidFill>
                <a:effectLst/>
                <a:latin typeface="+mn-lt"/>
                <a:ea typeface="+mn-ea"/>
                <a:cs typeface="+mn-cs"/>
              </a:rPr>
              <a:t> </a:t>
            </a:r>
            <a:r>
              <a:rPr lang="sv-SE" sz="1200" kern="1200" dirty="0" smtClean="0">
                <a:solidFill>
                  <a:schemeClr val="tx1"/>
                </a:solidFill>
                <a:effectLst/>
                <a:latin typeface="+mn-lt"/>
                <a:ea typeface="+mn-ea"/>
                <a:cs typeface="+mn-cs"/>
              </a:rPr>
              <a:t>i mötet med individen. </a:t>
            </a:r>
          </a:p>
          <a:p>
            <a:r>
              <a:rPr lang="sv-SE" sz="1200" kern="1200" dirty="0" smtClean="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dirty="0" smtClean="0">
                <a:solidFill>
                  <a:schemeClr val="tx1"/>
                </a:solidFill>
                <a:effectLst/>
                <a:latin typeface="+mn-lt"/>
                <a:ea typeface="+mn-ea"/>
                <a:cs typeface="+mn-cs"/>
              </a:rPr>
              <a:t>Jag kan ge information om vad individen kan förvänta sig i nästa steg – vem kan hen vända sig till och vad händer då? Om jag vill fördjupa mig eller läsa mer så har jag länkar – till exempel till Socialstyrelsen. Jag kan också se hur kunskapsläget och forskningen ser ut kopplat till de olika insatser och behandlingar som föreslås. </a:t>
            </a:r>
            <a:r>
              <a:rPr lang="sv-SE" baseline="0" dirty="0" smtClean="0"/>
              <a:t>Det finns också olika prioriteringar, det som ska finnas, bör erbjudas eller</a:t>
            </a:r>
            <a:r>
              <a:rPr lang="sv-SE" b="1" u="sng" baseline="0" dirty="0" smtClean="0"/>
              <a:t> </a:t>
            </a:r>
            <a:r>
              <a:rPr lang="sv-SE" b="0" u="none" baseline="0" dirty="0" smtClean="0"/>
              <a:t>finnas och kan erbjudas eller finnas.</a:t>
            </a:r>
            <a:r>
              <a:rPr lang="sv-SE" b="1" u="sng" baseline="0" dirty="0" smtClean="0"/>
              <a:t> </a:t>
            </a:r>
            <a:r>
              <a:rPr lang="sv-SE" baseline="0" dirty="0" smtClean="0"/>
              <a:t>Prioriteringarna utgår från socialstyrelsens prioriteringar i sina nationella riktlinjer och baseras på lagkrav, riktlinjer, rekommendationer samt vad aktuell forskning visar.</a:t>
            </a:r>
            <a:endParaRPr lang="sv-SE" b="1" dirty="0" smtClean="0"/>
          </a:p>
          <a:p>
            <a:r>
              <a:rPr lang="sv-SE" b="1" dirty="0" smtClean="0"/>
              <a:t> </a:t>
            </a:r>
          </a:p>
          <a:p>
            <a:r>
              <a:rPr lang="sv-SE" b="1" dirty="0" smtClean="0"/>
              <a:t>Vi kommer snart</a:t>
            </a:r>
            <a:r>
              <a:rPr lang="sv-SE" b="1" baseline="0" dirty="0" smtClean="0"/>
              <a:t> att jobba lite mer med verktyget men först ska vi visa en film </a:t>
            </a:r>
            <a:r>
              <a:rPr lang="sv-SE" b="1" baseline="0" dirty="0" smtClean="0"/>
              <a:t>med mer information om vård- och insatsprogram.</a:t>
            </a:r>
            <a:endParaRPr lang="sv-SE" b="1" dirty="0" smtClean="0"/>
          </a:p>
          <a:p>
            <a:endParaRPr lang="sv-SE" b="1" dirty="0" smtClean="0"/>
          </a:p>
        </p:txBody>
      </p:sp>
      <p:sp>
        <p:nvSpPr>
          <p:cNvPr id="4" name="Platshållare för bildnummer 3"/>
          <p:cNvSpPr>
            <a:spLocks noGrp="1"/>
          </p:cNvSpPr>
          <p:nvPr>
            <p:ph type="sldNum" sz="quarter" idx="10"/>
          </p:nvPr>
        </p:nvSpPr>
        <p:spPr/>
        <p:txBody>
          <a:bodyPr/>
          <a:lstStyle/>
          <a:p>
            <a:fld id="{C8AED3C7-0D5C-4288-AA1F-0653BA5DB7A6}" type="slidenum">
              <a:rPr lang="sv-SE" smtClean="0"/>
              <a:t>1</a:t>
            </a:fld>
            <a:endParaRPr lang="sv-SE"/>
          </a:p>
        </p:txBody>
      </p:sp>
    </p:spTree>
    <p:extLst>
      <p:ext uri="{BB962C8B-B14F-4D97-AF65-F5344CB8AC3E}">
        <p14:creationId xmlns:p14="http://schemas.microsoft.com/office/powerpoint/2010/main" val="8157010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smtClean="0"/>
              <a:t>Filmer finns på </a:t>
            </a:r>
            <a:r>
              <a:rPr lang="sv-SE" sz="1200" dirty="0" smtClean="0">
                <a:hlinkClick r:id="rId3"/>
              </a:rPr>
              <a:t>www.lanseringvipsydostra.se</a:t>
            </a:r>
            <a:r>
              <a:rPr lang="sv-SE" sz="1200" dirty="0" smtClean="0"/>
              <a:t>  under fliken; Praktisk användning samt på</a:t>
            </a:r>
            <a:r>
              <a:rPr lang="sv-SE" sz="1200" baseline="0" dirty="0" smtClean="0"/>
              <a:t> startsidan för www.vardochinsats.se under ”Nyheter”, </a:t>
            </a:r>
            <a:endParaRPr lang="sv-SE"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baseline="0" dirty="0" smtClean="0">
                <a:solidFill>
                  <a:schemeClr val="tx1"/>
                </a:solidFill>
                <a:effectLst/>
                <a:latin typeface="+mn-lt"/>
                <a:ea typeface="+mn-ea"/>
                <a:cs typeface="+mn-cs"/>
              </a:rPr>
              <a:t>Filmerna </a:t>
            </a:r>
            <a:r>
              <a:rPr lang="sv-SE" sz="1200" kern="1200" baseline="0" dirty="0" smtClean="0">
                <a:solidFill>
                  <a:schemeClr val="tx1"/>
                </a:solidFill>
                <a:effectLst/>
                <a:latin typeface="+mn-lt"/>
                <a:ea typeface="+mn-ea"/>
                <a:cs typeface="+mn-cs"/>
              </a:rPr>
              <a:t>riktar sig till olika verksamheter;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baseline="0" dirty="0" smtClean="0">
                <a:solidFill>
                  <a:schemeClr val="tx1"/>
                </a:solidFill>
                <a:effectLst/>
                <a:latin typeface="+mn-lt"/>
                <a:ea typeface="+mn-ea"/>
                <a:cs typeface="+mn-cs"/>
              </a:rPr>
              <a:t>Hälso- och sjukvård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baseline="0" dirty="0" smtClean="0">
                <a:solidFill>
                  <a:schemeClr val="tx1"/>
                </a:solidFill>
                <a:effectLst/>
                <a:latin typeface="+mn-lt"/>
                <a:ea typeface="+mn-ea"/>
                <a:cs typeface="+mn-cs"/>
              </a:rPr>
              <a:t>Socialtjänst.</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baseline="0" dirty="0" smtClean="0">
                <a:solidFill>
                  <a:schemeClr val="tx1"/>
                </a:solidFill>
                <a:effectLst/>
                <a:latin typeface="+mn-lt"/>
                <a:ea typeface="+mn-ea"/>
                <a:cs typeface="+mn-cs"/>
              </a:rPr>
              <a:t>Skola/elevhälsa. </a:t>
            </a:r>
            <a:endParaRPr lang="sv-SE" sz="120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baseline="0" dirty="0" smtClean="0">
                <a:solidFill>
                  <a:schemeClr val="tx1"/>
                </a:solidFill>
                <a:effectLst/>
                <a:latin typeface="+mn-lt"/>
                <a:ea typeface="+mn-ea"/>
                <a:cs typeface="+mn-cs"/>
              </a:rPr>
              <a:t>Välj den film som är mest relevant för ditt verksamhetsområde. </a:t>
            </a:r>
            <a:endParaRPr lang="sv-SE" sz="1200" kern="1200" baseline="0" dirty="0" smtClean="0">
              <a:solidFill>
                <a:schemeClr val="tx1"/>
              </a:solidFill>
              <a:effectLst/>
              <a:latin typeface="+mn-lt"/>
              <a:ea typeface="+mn-ea"/>
              <a:cs typeface="+mn-cs"/>
            </a:endParaRPr>
          </a:p>
        </p:txBody>
      </p:sp>
      <p:sp>
        <p:nvSpPr>
          <p:cNvPr id="4" name="Platshållare för bildnummer 3"/>
          <p:cNvSpPr>
            <a:spLocks noGrp="1"/>
          </p:cNvSpPr>
          <p:nvPr>
            <p:ph type="sldNum" sz="quarter" idx="10"/>
          </p:nvPr>
        </p:nvSpPr>
        <p:spPr/>
        <p:txBody>
          <a:bodyPr/>
          <a:lstStyle/>
          <a:p>
            <a:fld id="{4DDC0DE9-CF86-4429-9121-62F405AFBDFE}" type="slidenum">
              <a:rPr lang="sv-SE" smtClean="0"/>
              <a:t>2</a:t>
            </a:fld>
            <a:endParaRPr lang="sv-SE"/>
          </a:p>
        </p:txBody>
      </p:sp>
    </p:spTree>
    <p:extLst>
      <p:ext uri="{BB962C8B-B14F-4D97-AF65-F5344CB8AC3E}">
        <p14:creationId xmlns:p14="http://schemas.microsoft.com/office/powerpoint/2010/main" val="1901266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1" kern="1200" baseline="0" dirty="0" err="1" smtClean="0">
                <a:solidFill>
                  <a:schemeClr val="tx1"/>
                </a:solidFill>
                <a:effectLst/>
                <a:latin typeface="+mn-lt"/>
                <a:ea typeface="+mn-ea"/>
                <a:cs typeface="+mn-cs"/>
              </a:rPr>
              <a:t>VIParna</a:t>
            </a:r>
            <a:r>
              <a:rPr lang="sv-SE" sz="1200" b="1" kern="1200" baseline="0" dirty="0" smtClean="0">
                <a:solidFill>
                  <a:schemeClr val="tx1"/>
                </a:solidFill>
                <a:effectLst/>
                <a:latin typeface="+mn-lt"/>
                <a:ea typeface="+mn-ea"/>
                <a:cs typeface="+mn-cs"/>
              </a:rPr>
              <a:t> </a:t>
            </a:r>
            <a:r>
              <a:rPr lang="sv-SE" sz="1200" b="1" kern="1200" baseline="0" dirty="0" smtClean="0">
                <a:solidFill>
                  <a:schemeClr val="tx1"/>
                </a:solidFill>
                <a:effectLst/>
                <a:latin typeface="+mn-lt"/>
                <a:ea typeface="+mn-ea"/>
                <a:cs typeface="+mn-cs"/>
              </a:rPr>
              <a:t>kommer från Nationellt programområde för Psykisk hälsa. </a:t>
            </a:r>
            <a:r>
              <a:rPr lang="sv-SE" sz="1200" kern="1200" dirty="0" smtClean="0">
                <a:solidFill>
                  <a:schemeClr val="tx1"/>
                </a:solidFill>
                <a:effectLst/>
                <a:latin typeface="+mn-lt"/>
                <a:ea typeface="+mn-ea"/>
                <a:cs typeface="+mn-cs"/>
              </a:rPr>
              <a:t>I programområde psykisk hälsa är kommunerna delaktiga från början och därmed vänder sig vård- och insatsprogram även till kommunala verksamheter. Ett vård- och insatsprogram (VIP) är alltså</a:t>
            </a:r>
            <a:r>
              <a:rPr lang="sv-SE" sz="1200" kern="1200" baseline="0" dirty="0" smtClean="0">
                <a:solidFill>
                  <a:schemeClr val="tx1"/>
                </a:solidFill>
                <a:effectLst/>
                <a:latin typeface="+mn-lt"/>
                <a:ea typeface="+mn-ea"/>
                <a:cs typeface="+mn-cs"/>
              </a:rPr>
              <a:t> </a:t>
            </a:r>
            <a:r>
              <a:rPr lang="sv-SE" sz="1200" kern="1200" dirty="0" smtClean="0">
                <a:solidFill>
                  <a:schemeClr val="tx1"/>
                </a:solidFill>
                <a:effectLst/>
                <a:latin typeface="+mn-lt"/>
                <a:ea typeface="+mn-ea"/>
                <a:cs typeface="+mn-cs"/>
              </a:rPr>
              <a:t>ett exempel på ett nationellt kunskapsstöd som vänder sig till både kommuner och regioner. Det finns flera olika nationella kunskapsstöd –</a:t>
            </a:r>
            <a:r>
              <a:rPr lang="sv-SE" sz="1200" kern="1200" baseline="0" dirty="0" smtClean="0">
                <a:solidFill>
                  <a:schemeClr val="tx1"/>
                </a:solidFill>
                <a:effectLst/>
                <a:latin typeface="+mn-lt"/>
                <a:ea typeface="+mn-ea"/>
                <a:cs typeface="+mn-cs"/>
              </a:rPr>
              <a:t> till exempel Kunskapsguiden och socialstyrelsens nationella riktlinjer. </a:t>
            </a:r>
            <a:r>
              <a:rPr lang="sv-SE" sz="1200" kern="1200" dirty="0" smtClean="0">
                <a:solidFill>
                  <a:schemeClr val="tx1"/>
                </a:solidFill>
                <a:effectLst/>
                <a:latin typeface="+mn-lt"/>
                <a:ea typeface="+mn-ea"/>
                <a:cs typeface="+mn-cs"/>
              </a:rPr>
              <a:t>VIP är nära sammankopplat med de nationella riktlinjerna som skrivs</a:t>
            </a:r>
            <a:r>
              <a:rPr lang="sv-SE" sz="1200" kern="1200" baseline="0" dirty="0" smtClean="0">
                <a:solidFill>
                  <a:schemeClr val="tx1"/>
                </a:solidFill>
                <a:effectLst/>
                <a:latin typeface="+mn-lt"/>
                <a:ea typeface="+mn-ea"/>
                <a:cs typeface="+mn-cs"/>
              </a:rPr>
              <a:t> och uppdateras just nu exempelvis kring missbruk, </a:t>
            </a:r>
            <a:r>
              <a:rPr lang="sv-SE" sz="1200" kern="1200" baseline="0" dirty="0" err="1" smtClean="0">
                <a:solidFill>
                  <a:schemeClr val="tx1"/>
                </a:solidFill>
                <a:effectLst/>
                <a:latin typeface="+mn-lt"/>
                <a:ea typeface="+mn-ea"/>
                <a:cs typeface="+mn-cs"/>
              </a:rPr>
              <a:t>adhd</a:t>
            </a:r>
            <a:r>
              <a:rPr lang="sv-SE" sz="1200" kern="1200" baseline="0" dirty="0" smtClean="0">
                <a:solidFill>
                  <a:schemeClr val="tx1"/>
                </a:solidFill>
                <a:effectLst/>
                <a:latin typeface="+mn-lt"/>
                <a:ea typeface="+mn-ea"/>
                <a:cs typeface="+mn-cs"/>
              </a:rPr>
              <a:t>/autism </a:t>
            </a:r>
            <a:r>
              <a:rPr lang="sv-SE" sz="1200" kern="1200" dirty="0" smtClean="0">
                <a:solidFill>
                  <a:schemeClr val="tx1"/>
                </a:solidFill>
                <a:effectLst/>
                <a:latin typeface="+mn-lt"/>
                <a:ea typeface="+mn-ea"/>
                <a:cs typeface="+mn-cs"/>
              </a:rPr>
              <a:t>osv. I</a:t>
            </a:r>
            <a:r>
              <a:rPr lang="sv-SE" sz="1200" kern="1200" baseline="0" dirty="0" smtClean="0">
                <a:solidFill>
                  <a:schemeClr val="tx1"/>
                </a:solidFill>
                <a:effectLst/>
                <a:latin typeface="+mn-lt"/>
                <a:ea typeface="+mn-ea"/>
                <a:cs typeface="+mn-cs"/>
              </a:rPr>
              <a:t> Jönköpings län har man även andra kunskapsstyrnings-dokument, till exempel Fakta. </a:t>
            </a:r>
            <a:r>
              <a:rPr lang="sv-SE" sz="1200" i="0" kern="1200" baseline="0" dirty="0" smtClean="0">
                <a:solidFill>
                  <a:schemeClr val="tx1"/>
                </a:solidFill>
                <a:effectLst/>
                <a:latin typeface="+mn-lt"/>
                <a:ea typeface="+mn-ea"/>
                <a:cs typeface="+mn-cs"/>
              </a:rPr>
              <a:t>Det pågår arbete för att Fakta och VIP ska hänga ihop på ett bra sätt.   </a:t>
            </a:r>
            <a:endParaRPr lang="sv-SE" sz="1200" i="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b="1" kern="1200" dirty="0" smtClean="0">
                <a:solidFill>
                  <a:schemeClr val="tx1"/>
                </a:solidFill>
                <a:effectLst/>
                <a:latin typeface="+mn-lt"/>
                <a:ea typeface="+mn-ea"/>
                <a:cs typeface="+mn-cs"/>
              </a:rPr>
              <a:t>I nuläget finns det 5 nationella Vård- och insatsprogram (VIP) </a:t>
            </a:r>
            <a:r>
              <a:rPr lang="sv-SE" sz="1200" kern="1200" dirty="0" smtClean="0">
                <a:solidFill>
                  <a:schemeClr val="tx1"/>
                </a:solidFill>
                <a:effectLst/>
                <a:latin typeface="+mn-lt"/>
                <a:ea typeface="+mn-ea"/>
                <a:cs typeface="+mn-cs"/>
              </a:rPr>
              <a:t>kopplat till område psykisk hälsa - Schizofreni, Självskadebeteende, Ångest/Depression, Skadligt bruk och beroende samt ADHD. </a:t>
            </a:r>
            <a:r>
              <a:rPr lang="sv-SE" sz="1200" i="0" kern="1200" dirty="0" smtClean="0">
                <a:solidFill>
                  <a:schemeClr val="tx1"/>
                </a:solidFill>
                <a:effectLst/>
                <a:latin typeface="+mn-lt"/>
                <a:ea typeface="+mn-ea"/>
                <a:cs typeface="+mn-cs"/>
              </a:rPr>
              <a:t>De</a:t>
            </a:r>
            <a:r>
              <a:rPr lang="sv-SE" sz="1200" i="0" kern="1200" baseline="0" dirty="0" smtClean="0">
                <a:solidFill>
                  <a:schemeClr val="tx1"/>
                </a:solidFill>
                <a:effectLst/>
                <a:latin typeface="+mn-lt"/>
                <a:ea typeface="+mn-ea"/>
                <a:cs typeface="+mn-cs"/>
              </a:rPr>
              <a:t> olika </a:t>
            </a:r>
            <a:r>
              <a:rPr lang="sv-SE" sz="1200" i="0" kern="1200" baseline="0" dirty="0" err="1" smtClean="0">
                <a:solidFill>
                  <a:schemeClr val="tx1"/>
                </a:solidFill>
                <a:effectLst/>
                <a:latin typeface="+mn-lt"/>
                <a:ea typeface="+mn-ea"/>
                <a:cs typeface="+mn-cs"/>
              </a:rPr>
              <a:t>VIParna</a:t>
            </a:r>
            <a:r>
              <a:rPr lang="sv-SE" sz="1200" i="0" kern="1200" baseline="0" dirty="0" smtClean="0">
                <a:solidFill>
                  <a:schemeClr val="tx1"/>
                </a:solidFill>
                <a:effectLst/>
                <a:latin typeface="+mn-lt"/>
                <a:ea typeface="+mn-ea"/>
                <a:cs typeface="+mn-cs"/>
              </a:rPr>
              <a:t> berör våra verksamheter på olika sätt – </a:t>
            </a:r>
            <a:r>
              <a:rPr lang="sv-SE" sz="1200" b="0" i="0" u="none" kern="1200" baseline="0" dirty="0" smtClean="0">
                <a:solidFill>
                  <a:schemeClr val="tx1"/>
                </a:solidFill>
                <a:effectLst/>
                <a:latin typeface="+mn-lt"/>
                <a:ea typeface="+mn-ea"/>
                <a:cs typeface="+mn-cs"/>
              </a:rPr>
              <a:t>skola/elevhälsa kanske inte så ofta kommer i kontakt med Schizofreni men däremot är </a:t>
            </a:r>
            <a:r>
              <a:rPr lang="sv-SE" sz="1200" b="0" i="0" u="none" kern="1200" baseline="0" dirty="0" err="1" smtClean="0">
                <a:solidFill>
                  <a:schemeClr val="tx1"/>
                </a:solidFill>
                <a:effectLst/>
                <a:latin typeface="+mn-lt"/>
                <a:ea typeface="+mn-ea"/>
                <a:cs typeface="+mn-cs"/>
              </a:rPr>
              <a:t>Adhd</a:t>
            </a:r>
            <a:r>
              <a:rPr lang="sv-SE" sz="1200" b="0" i="0" u="none" kern="1200" baseline="0" dirty="0" smtClean="0">
                <a:solidFill>
                  <a:schemeClr val="tx1"/>
                </a:solidFill>
                <a:effectLst/>
                <a:latin typeface="+mn-lt"/>
                <a:ea typeface="+mn-ea"/>
                <a:cs typeface="+mn-cs"/>
              </a:rPr>
              <a:t> väldigt relevant. </a:t>
            </a:r>
            <a:endParaRPr lang="sv-SE" sz="1200" b="0" i="0" u="none"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b="0" i="0" u="none"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i="0" u="none" kern="1200" baseline="0" dirty="0" smtClean="0">
                <a:solidFill>
                  <a:schemeClr val="tx1"/>
                </a:solidFill>
                <a:effectLst/>
                <a:latin typeface="+mn-lt"/>
                <a:ea typeface="+mn-ea"/>
                <a:cs typeface="+mn-cs"/>
              </a:rPr>
              <a:t>I  nuläget är två stycken kommande vård- och insatsprogram planerade. De kommer sannolikt inte vara klara innan 2025 men det kan vara bra att veta att de är på väg. De kommande </a:t>
            </a:r>
            <a:r>
              <a:rPr lang="sv-SE" sz="1200" b="0" i="0" u="none" kern="1200" baseline="0" dirty="0" err="1" smtClean="0">
                <a:solidFill>
                  <a:schemeClr val="tx1"/>
                </a:solidFill>
                <a:effectLst/>
                <a:latin typeface="+mn-lt"/>
                <a:ea typeface="+mn-ea"/>
                <a:cs typeface="+mn-cs"/>
              </a:rPr>
              <a:t>VIParna</a:t>
            </a:r>
            <a:r>
              <a:rPr lang="sv-SE" sz="1200" b="0" i="0" u="none" kern="1200" baseline="0" dirty="0" smtClean="0">
                <a:solidFill>
                  <a:schemeClr val="tx1"/>
                </a:solidFill>
                <a:effectLst/>
                <a:latin typeface="+mn-lt"/>
                <a:ea typeface="+mn-ea"/>
                <a:cs typeface="+mn-cs"/>
              </a:rPr>
              <a:t> </a:t>
            </a:r>
            <a:r>
              <a:rPr lang="sv-SE" sz="1200" b="0" i="0" u="none" kern="1200" baseline="0" smtClean="0">
                <a:solidFill>
                  <a:schemeClr val="tx1"/>
                </a:solidFill>
                <a:effectLst/>
                <a:latin typeface="+mn-lt"/>
                <a:ea typeface="+mn-ea"/>
                <a:cs typeface="+mn-cs"/>
              </a:rPr>
              <a:t>är gällande </a:t>
            </a:r>
            <a:r>
              <a:rPr lang="sv-SE" sz="1200" b="0" i="0" u="none" kern="1200" baseline="0" dirty="0" smtClean="0">
                <a:solidFill>
                  <a:schemeClr val="tx1"/>
                </a:solidFill>
                <a:effectLst/>
                <a:latin typeface="+mn-lt"/>
                <a:ea typeface="+mn-ea"/>
                <a:cs typeface="+mn-cs"/>
              </a:rPr>
              <a:t>”Ätstörning” samt ”</a:t>
            </a:r>
            <a:r>
              <a:rPr lang="sv-SE" sz="1200" b="0" i="0" u="none" kern="1200" baseline="0" smtClean="0">
                <a:solidFill>
                  <a:schemeClr val="tx1"/>
                </a:solidFill>
                <a:effectLst/>
                <a:latin typeface="+mn-lt"/>
                <a:ea typeface="+mn-ea"/>
                <a:cs typeface="+mn-cs"/>
              </a:rPr>
              <a:t>Autism”.</a:t>
            </a:r>
            <a:endParaRPr lang="sv-SE" sz="1200" i="0" kern="1200" baseline="0" dirty="0" smtClean="0">
              <a:solidFill>
                <a:schemeClr val="tx1"/>
              </a:solidFill>
              <a:effectLst/>
              <a:latin typeface="+mn-lt"/>
              <a:ea typeface="+mn-ea"/>
              <a:cs typeface="+mn-cs"/>
            </a:endParaRPr>
          </a:p>
          <a:p>
            <a:endParaRPr lang="sv-SE" sz="1200" i="0" kern="1200" dirty="0" smtClean="0">
              <a:solidFill>
                <a:schemeClr val="tx1"/>
              </a:solidFill>
              <a:effectLst/>
              <a:latin typeface="+mn-lt"/>
              <a:ea typeface="+mn-ea"/>
              <a:cs typeface="+mn-cs"/>
            </a:endParaRPr>
          </a:p>
        </p:txBody>
      </p:sp>
      <p:sp>
        <p:nvSpPr>
          <p:cNvPr id="4" name="Platshållare för bildnummer 3"/>
          <p:cNvSpPr>
            <a:spLocks noGrp="1"/>
          </p:cNvSpPr>
          <p:nvPr>
            <p:ph type="sldNum" sz="quarter" idx="10"/>
          </p:nvPr>
        </p:nvSpPr>
        <p:spPr/>
        <p:txBody>
          <a:bodyPr/>
          <a:lstStyle/>
          <a:p>
            <a:fld id="{4DDC0DE9-CF86-4429-9121-62F405AFBDFE}" type="slidenum">
              <a:rPr lang="sv-SE" smtClean="0"/>
              <a:t>3</a:t>
            </a:fld>
            <a:endParaRPr lang="sv-SE"/>
          </a:p>
        </p:txBody>
      </p:sp>
    </p:spTree>
    <p:extLst>
      <p:ext uri="{BB962C8B-B14F-4D97-AF65-F5344CB8AC3E}">
        <p14:creationId xmlns:p14="http://schemas.microsoft.com/office/powerpoint/2010/main" val="31269293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dirty="0" smtClean="0">
                <a:solidFill>
                  <a:schemeClr val="tx1"/>
                </a:solidFill>
                <a:effectLst/>
                <a:latin typeface="+mn-lt"/>
                <a:ea typeface="+mn-ea"/>
                <a:cs typeface="+mn-cs"/>
              </a:rPr>
              <a:t>Sammanfatta genom att gå</a:t>
            </a:r>
            <a:r>
              <a:rPr lang="sv-SE" sz="1200" kern="1200" baseline="0" dirty="0" smtClean="0">
                <a:solidFill>
                  <a:schemeClr val="tx1"/>
                </a:solidFill>
                <a:effectLst/>
                <a:latin typeface="+mn-lt"/>
                <a:ea typeface="+mn-ea"/>
                <a:cs typeface="+mn-cs"/>
              </a:rPr>
              <a:t> igenom det som står på bilden.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kern="1200" baseline="0" dirty="0" smtClean="0">
              <a:solidFill>
                <a:schemeClr val="tx1"/>
              </a:solidFill>
              <a:effectLst/>
              <a:latin typeface="+mn-lt"/>
              <a:ea typeface="+mn-ea"/>
              <a:cs typeface="+mn-cs"/>
            </a:endParaRPr>
          </a:p>
          <a:p>
            <a:r>
              <a:rPr lang="sv-SE" b="1" dirty="0" smtClean="0"/>
              <a:t>NU</a:t>
            </a:r>
            <a:r>
              <a:rPr lang="sv-SE" b="1" baseline="0" dirty="0" smtClean="0"/>
              <a:t> GÅR VI IN I PROGRAMMET IGEN – VISA GÄRNA SÖKNINGAR SAMTIDIGT SOM NI PRATAR</a:t>
            </a:r>
          </a:p>
          <a:p>
            <a:endParaRPr lang="sv-SE" b="1" dirty="0" smtClean="0"/>
          </a:p>
          <a:p>
            <a:r>
              <a:rPr lang="sv-SE" b="1" dirty="0" smtClean="0"/>
              <a:t>För en enskild handläggare/boendestödjare/chefer/stödpersonal/behandlare; </a:t>
            </a:r>
          </a:p>
          <a:p>
            <a:r>
              <a:rPr lang="sv-SE" dirty="0" smtClean="0"/>
              <a:t>Det innehåller mycket kunskap</a:t>
            </a:r>
            <a:r>
              <a:rPr lang="sv-SE" baseline="0" dirty="0" smtClean="0"/>
              <a:t> som är relevant för vårt arbete. Det är</a:t>
            </a:r>
            <a:r>
              <a:rPr lang="sv-SE" dirty="0" smtClean="0"/>
              <a:t> lätt att hitta, lätt</a:t>
            </a:r>
            <a:r>
              <a:rPr lang="sv-SE" baseline="0" dirty="0" smtClean="0"/>
              <a:t>åtkomligt,</a:t>
            </a:r>
            <a:r>
              <a:rPr lang="sv-SE" dirty="0" smtClean="0"/>
              <a:t> går att googla fram enkelt. </a:t>
            </a:r>
            <a:r>
              <a:rPr lang="sv-SE" i="1" dirty="0" smtClean="0">
                <a:solidFill>
                  <a:srgbClr val="FF0000"/>
                </a:solidFill>
              </a:rPr>
              <a:t>Googla vård och insatsprogram</a:t>
            </a:r>
            <a:r>
              <a:rPr lang="sv-SE" i="1" dirty="0" smtClean="0"/>
              <a:t>…</a:t>
            </a:r>
          </a:p>
          <a:p>
            <a:endParaRPr lang="sv-SE" baseline="0" dirty="0" smtClean="0"/>
          </a:p>
          <a:p>
            <a:r>
              <a:rPr lang="sv-SE" baseline="0" dirty="0" smtClean="0"/>
              <a:t>Du kan få</a:t>
            </a:r>
            <a:r>
              <a:rPr lang="sv-SE" dirty="0" smtClean="0"/>
              <a:t> konkret stöd på många olika nivåer och områden, exempelvis bemötande,</a:t>
            </a:r>
            <a:r>
              <a:rPr lang="sv-SE" baseline="0" dirty="0" smtClean="0"/>
              <a:t> kommunikation och delaktighet osv.  </a:t>
            </a:r>
            <a:r>
              <a:rPr lang="sv-SE" i="1" baseline="0" dirty="0" smtClean="0"/>
              <a:t>Ex kapitel 7 om kommunikation och delaktighet. </a:t>
            </a:r>
          </a:p>
          <a:p>
            <a:endParaRPr lang="sv-SE" sz="1200" b="0" i="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smtClean="0"/>
              <a:t>Du kan söka</a:t>
            </a:r>
            <a:r>
              <a:rPr lang="sv-SE" baseline="0" dirty="0" smtClean="0"/>
              <a:t> snabb information inför ett möte eller i akuta situationer. </a:t>
            </a:r>
            <a:r>
              <a:rPr lang="sv-SE" i="1" baseline="0" dirty="0" smtClean="0"/>
              <a:t>Visa sökfunktionen högst upp på sidan – visa att du kan välja en specifik VIP eller söka i alla. Sök på något som är relevant för er verksamhet.</a:t>
            </a:r>
            <a:r>
              <a:rPr lang="sv-SE"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i="0" baseline="0" dirty="0" smtClean="0"/>
              <a:t>Du får information om diagnosen och tillståndet i sig, något som kan vara ytterst relevant för våra verksamheter där vi möter många människor med flera av dessa funktionsnedsättningar. </a:t>
            </a:r>
            <a:r>
              <a:rPr lang="sv-SE" i="1" baseline="0" dirty="0" smtClean="0"/>
              <a:t>Se avsnitt 1 – om tillståndet.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smtClean="0"/>
              <a:t>Det</a:t>
            </a:r>
            <a:r>
              <a:rPr lang="sv-SE" baseline="0" dirty="0" smtClean="0"/>
              <a:t> finns i</a:t>
            </a:r>
            <a:r>
              <a:rPr lang="sv-SE" dirty="0" smtClean="0"/>
              <a:t>nformation</a:t>
            </a:r>
            <a:r>
              <a:rPr lang="sv-SE" baseline="0" dirty="0" smtClean="0"/>
              <a:t> på många olika nivåer - från </a:t>
            </a:r>
            <a:r>
              <a:rPr lang="sv-SE" dirty="0" smtClean="0"/>
              <a:t>förebyggande insatser och tidiga tecken till behandling</a:t>
            </a:r>
            <a:r>
              <a:rPr lang="sv-SE" baseline="0" dirty="0" smtClean="0"/>
              <a:t> på </a:t>
            </a:r>
            <a:r>
              <a:rPr lang="sv-SE" dirty="0" smtClean="0"/>
              <a:t>specialistnivå. </a:t>
            </a:r>
            <a:r>
              <a:rPr lang="sv-SE" i="1" dirty="0" smtClean="0"/>
              <a:t>Ex kapitel</a:t>
            </a:r>
            <a:r>
              <a:rPr lang="sv-SE" i="1" baseline="0" dirty="0" smtClean="0"/>
              <a:t> 4 om förebyggande åtgärder, 5 om kartläggning och utredning, 6 om behandling och stöd.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i="1"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smtClean="0"/>
              <a:t>Det</a:t>
            </a:r>
            <a:r>
              <a:rPr lang="sv-SE" baseline="0" dirty="0" smtClean="0"/>
              <a:t> finns </a:t>
            </a:r>
            <a:r>
              <a:rPr lang="sv-SE" dirty="0" smtClean="0"/>
              <a:t>prioriteringar kring olika typer</a:t>
            </a:r>
            <a:r>
              <a:rPr lang="sv-SE" baseline="0" dirty="0" smtClean="0"/>
              <a:t> av stöd och behandling  och prioriteringarna baseras som sagt på socialstyrelsens nationella råd. </a:t>
            </a:r>
            <a:r>
              <a:rPr lang="sv-SE" i="1" baseline="0" dirty="0" smtClean="0"/>
              <a:t>Läs första raden/ingressen på avsnittet – står det ska, bör eller kan? Om det inte framgår tydligt där – vad står det under rubriken Kunskapsläge? </a:t>
            </a:r>
            <a:endParaRPr lang="sv-SE" i="1" dirty="0" smtClean="0"/>
          </a:p>
          <a:p>
            <a:endParaRPr lang="sv-SE" dirty="0" smtClean="0"/>
          </a:p>
          <a:p>
            <a:r>
              <a:rPr lang="sv-SE" dirty="0" smtClean="0"/>
              <a:t>Du kan visa och informera din klient/brukare</a:t>
            </a:r>
            <a:r>
              <a:rPr lang="sv-SE" baseline="0" dirty="0" smtClean="0"/>
              <a:t> om att sidan finns och även uppmuntra hens delaktighet. Du kan kopiera specifika länkar och skicka vidare, skriva ut den aktuella informationen. </a:t>
            </a:r>
            <a:r>
              <a:rPr lang="sv-SE" i="1" baseline="0" dirty="0" smtClean="0"/>
              <a:t>Gå till vilket avsnitt som helst – tryck på de små ikonerna på höger sida. i – informerar om vilka ”taggar” avsnittet har, NR – länk till Socialstyrelsens nationella riktlinjer, pil – länk att kopiera, skrivmaskin – avsnitt i utskriftsformat.</a:t>
            </a:r>
          </a:p>
          <a:p>
            <a:endParaRPr lang="sv-SE" i="1" baseline="0" dirty="0" smtClean="0"/>
          </a:p>
          <a:p>
            <a:r>
              <a:rPr lang="sv-SE" baseline="0" dirty="0" smtClean="0"/>
              <a:t>Du kan också klicka dig vidare till andra sidor och webbplatser. </a:t>
            </a:r>
            <a:r>
              <a:rPr lang="sv-SE" i="1" baseline="0" dirty="0" smtClean="0"/>
              <a:t>Gå längst ned i det avsnitt du visar och visa att det ligger mer länkar där.</a:t>
            </a:r>
            <a:endParaRPr lang="sv-SE" baseline="0" dirty="0" smtClean="0"/>
          </a:p>
          <a:p>
            <a:endParaRPr lang="sv-SE"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baseline="0" dirty="0" smtClean="0"/>
              <a:t>Programmet består av mycket information och då kan man behöva hjälpa att sortera. Det finns en funktion som hjälper oss att dels titta på innehållet utifrån vilken relevans det har för vårt eget arbete. </a:t>
            </a:r>
            <a:r>
              <a:rPr lang="sv-SE" i="1" baseline="0" dirty="0" smtClean="0"/>
              <a:t>Visa filtreringsfunktionen och att ni kan söka på utförare, yrkesroll, ålder, osv… Gör en sökning som är relevant för er egna verksamhet. </a:t>
            </a:r>
            <a:r>
              <a:rPr lang="sv-SE" baseline="0" dirty="0" smtClean="0"/>
              <a:t> </a:t>
            </a:r>
            <a:endParaRPr lang="sv-SE" dirty="0" smtClean="0"/>
          </a:p>
          <a:p>
            <a:endParaRPr lang="sv-SE" baseline="0" dirty="0" smtClean="0"/>
          </a:p>
          <a:p>
            <a:r>
              <a:rPr lang="sv-SE" baseline="0" dirty="0" smtClean="0"/>
              <a:t>Det som är bra här är att du</a:t>
            </a:r>
            <a:r>
              <a:rPr lang="sv-SE" b="0" u="none" baseline="0" dirty="0" smtClean="0"/>
              <a:t> både kan få och kan ge </a:t>
            </a:r>
            <a:r>
              <a:rPr lang="sv-SE" baseline="0" dirty="0" smtClean="0"/>
              <a:t>i</a:t>
            </a:r>
            <a:r>
              <a:rPr lang="sv-SE" dirty="0" smtClean="0"/>
              <a:t>nformation om andra verksamheter – vi</a:t>
            </a:r>
            <a:r>
              <a:rPr lang="sv-SE" baseline="0" dirty="0" smtClean="0"/>
              <a:t> får </a:t>
            </a:r>
            <a:r>
              <a:rPr lang="sv-SE" dirty="0" smtClean="0"/>
              <a:t>kunskap om varandra och varandras olika ansvar och möjligheter.</a:t>
            </a:r>
            <a:r>
              <a:rPr lang="sv-SE" baseline="0" dirty="0" smtClean="0"/>
              <a:t> </a:t>
            </a:r>
            <a:r>
              <a:rPr lang="sv-SE" i="1" baseline="0" dirty="0" smtClean="0"/>
              <a:t>Filtrera utifrån en annan verksamhet. </a:t>
            </a:r>
            <a:endParaRPr lang="sv-SE" baseline="0" dirty="0" smtClean="0"/>
          </a:p>
          <a:p>
            <a:endParaRPr lang="sv-SE" dirty="0" smtClean="0"/>
          </a:p>
          <a:p>
            <a:r>
              <a:rPr lang="sv-SE" dirty="0" smtClean="0"/>
              <a:t>Du kan också lämna synpunkter på innehållet – om du till exempel</a:t>
            </a:r>
            <a:r>
              <a:rPr lang="sv-SE" baseline="0" dirty="0" smtClean="0"/>
              <a:t> upptäcker att en länk inte fungerar så kan du lämna synpunkt på det eller om du upptäcker att någon uppgift inte stämmer. </a:t>
            </a:r>
            <a:r>
              <a:rPr lang="sv-SE" i="1" baseline="0" dirty="0" smtClean="0"/>
              <a:t>Gå tillbaka till huvudsidan och välj Lämna synpunkter. Visa att det finns länkar där också.</a:t>
            </a:r>
            <a:endParaRPr lang="sv-SE" dirty="0" smtClean="0"/>
          </a:p>
          <a:p>
            <a:endParaRPr lang="sv-SE" dirty="0" smtClean="0"/>
          </a:p>
          <a:p>
            <a:r>
              <a:rPr lang="sv-SE" dirty="0" smtClean="0"/>
              <a:t>På </a:t>
            </a:r>
            <a:r>
              <a:rPr lang="sv-SE" b="1" dirty="0" smtClean="0"/>
              <a:t>gruppnivå är detta ett väldigt bra verktyg för att </a:t>
            </a:r>
            <a:r>
              <a:rPr lang="sv-SE" b="0" dirty="0" smtClean="0"/>
              <a:t>vi får en </a:t>
            </a:r>
            <a:r>
              <a:rPr lang="sv-SE" dirty="0" smtClean="0"/>
              <a:t>gemensam kunskapsplattform som vi kan</a:t>
            </a:r>
            <a:r>
              <a:rPr lang="sv-SE" baseline="0" dirty="0" smtClean="0"/>
              <a:t> använda som en</a:t>
            </a:r>
            <a:r>
              <a:rPr lang="sv-SE" dirty="0" smtClean="0"/>
              <a:t> grund för gemensamma samtal och fördjupningar. På några arbetsplatser </a:t>
            </a:r>
            <a:r>
              <a:rPr lang="sv-SE" b="0" u="none" dirty="0" smtClean="0"/>
              <a:t>när man arbetat med innehållet </a:t>
            </a:r>
            <a:r>
              <a:rPr lang="sv-SE" dirty="0" smtClean="0"/>
              <a:t>har det blivit tydligt att vi</a:t>
            </a:r>
            <a:r>
              <a:rPr lang="sv-SE" baseline="0" dirty="0" smtClean="0"/>
              <a:t> på en arbetsplats kan tänka olika om innehållet och vad det innebär och vikten av att prata om hur vi ser på vårt uppdrag eller på olika områden. Ni</a:t>
            </a:r>
            <a:r>
              <a:rPr lang="sv-SE" dirty="0" smtClean="0"/>
              <a:t> kan även utgå från innehållet och ha tema-träffar, kanske arbeta</a:t>
            </a:r>
            <a:r>
              <a:rPr lang="sv-SE" baseline="0" dirty="0" smtClean="0"/>
              <a:t> med innehållet för att öka gruppens kunskap om till exempel en specifik diagnos eller behandling</a:t>
            </a:r>
            <a:r>
              <a:rPr lang="sv-SE" dirty="0" smtClean="0"/>
              <a:t>. </a:t>
            </a:r>
          </a:p>
          <a:p>
            <a:endParaRPr lang="sv-SE" b="1" dirty="0" smtClean="0"/>
          </a:p>
          <a:p>
            <a:r>
              <a:rPr lang="sv-SE" dirty="0" smtClean="0"/>
              <a:t>På </a:t>
            </a:r>
            <a:r>
              <a:rPr lang="sv-SE" b="1" dirty="0" smtClean="0"/>
              <a:t>strukturell </a:t>
            </a:r>
            <a:r>
              <a:rPr lang="sv-SE" dirty="0" smtClean="0"/>
              <a:t>nivå; För några</a:t>
            </a:r>
            <a:r>
              <a:rPr lang="sv-SE" baseline="0" dirty="0" smtClean="0"/>
              <a:t> verksamheter innebär det här något mer än bara ett kunskapsverktyg. Syftet med vård- och insatsprogrammen är ju som vi sagt att vi med tiden ska nå en mer jämlik vård och behandling. I vissa verksamheter så kan det betyda att det behöver göras nya a</a:t>
            </a:r>
            <a:r>
              <a:rPr lang="sv-SE" dirty="0" smtClean="0"/>
              <a:t>npassningar i den egna verksamheten.</a:t>
            </a:r>
            <a:r>
              <a:rPr lang="sv-SE" baseline="0" dirty="0" smtClean="0"/>
              <a:t> </a:t>
            </a:r>
            <a:r>
              <a:rPr lang="sv-SE" dirty="0" smtClean="0"/>
              <a:t>Det kan behöva ses</a:t>
            </a:r>
            <a:r>
              <a:rPr lang="sv-SE" baseline="0" dirty="0" smtClean="0"/>
              <a:t> över om vi verkligen arbetar efter de nationella riktlinjerna – jobbar vi med de behandlingar som vi ska göra? Behöver vi utbilda personal? Saknar vi viktiga kompetenser på vår arbetsplats? Finns det saker som vi gör i vår verksamhet som vi kanske ska sluta att göra?</a:t>
            </a:r>
            <a:r>
              <a:rPr lang="sv-SE" dirty="0" smtClean="0"/>
              <a:t> Vad kan vi göra tillsammans med andra verksamheter/organisationer? </a:t>
            </a:r>
          </a:p>
          <a:p>
            <a:endParaRPr lang="sv-SE" dirty="0" smtClean="0"/>
          </a:p>
          <a:p>
            <a:r>
              <a:rPr lang="sv-SE" dirty="0" smtClean="0"/>
              <a:t>Detta arbete sker på strukturell nivå – men det behövs oftast</a:t>
            </a:r>
            <a:r>
              <a:rPr lang="sv-SE" baseline="0" dirty="0" smtClean="0"/>
              <a:t> input från er som arbetar i verksamheten. Ibland kanske det kommer en enkät och ibland kanske någon ombeds att medverka i en arbetsgrupp. </a:t>
            </a:r>
          </a:p>
          <a:p>
            <a:endParaRPr lang="sv-SE" baseline="0" dirty="0" smtClean="0"/>
          </a:p>
          <a:p>
            <a:r>
              <a:rPr lang="sv-SE" b="1" baseline="0" dirty="0" smtClean="0"/>
              <a:t>Nu ska vi kort berätta om arbetet som pågår med att implementera vård- och insatsprogrammen. </a:t>
            </a:r>
          </a:p>
        </p:txBody>
      </p:sp>
      <p:sp>
        <p:nvSpPr>
          <p:cNvPr id="4" name="Platshållare för bildnummer 3"/>
          <p:cNvSpPr>
            <a:spLocks noGrp="1"/>
          </p:cNvSpPr>
          <p:nvPr>
            <p:ph type="sldNum" sz="quarter" idx="10"/>
          </p:nvPr>
        </p:nvSpPr>
        <p:spPr/>
        <p:txBody>
          <a:bodyPr/>
          <a:lstStyle/>
          <a:p>
            <a:fld id="{4DDC0DE9-CF86-4429-9121-62F405AFBDFE}" type="slidenum">
              <a:rPr lang="sv-SE" smtClean="0"/>
              <a:t>4</a:t>
            </a:fld>
            <a:endParaRPr lang="sv-SE"/>
          </a:p>
        </p:txBody>
      </p:sp>
    </p:spTree>
    <p:extLst>
      <p:ext uri="{BB962C8B-B14F-4D97-AF65-F5344CB8AC3E}">
        <p14:creationId xmlns:p14="http://schemas.microsoft.com/office/powerpoint/2010/main" val="2256372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1" kern="1200" baseline="0" dirty="0" smtClean="0">
                <a:solidFill>
                  <a:schemeClr val="tx1"/>
                </a:solidFill>
                <a:effectLst/>
                <a:latin typeface="+mn-lt"/>
                <a:ea typeface="+mn-ea"/>
                <a:cs typeface="+mn-cs"/>
              </a:rPr>
              <a:t>Var tydliga med vad ni vill att de som lyssnar ska göra!</a:t>
            </a:r>
          </a:p>
          <a:p>
            <a:r>
              <a:rPr lang="sv-SE" sz="1200" b="1" kern="1200" baseline="0" dirty="0" smtClean="0">
                <a:solidFill>
                  <a:schemeClr val="tx1"/>
                </a:solidFill>
                <a:effectLst/>
                <a:latin typeface="+mn-lt"/>
                <a:ea typeface="+mn-ea"/>
                <a:cs typeface="+mn-cs"/>
              </a:rPr>
              <a:t> Använda det som kunskapsstöd– sprida i sin organisation…. Hur ska vi/ni nå ut till all personal? </a:t>
            </a:r>
          </a:p>
          <a:p>
            <a:endParaRPr lang="sv-SE" sz="1200" b="1" kern="1200" baseline="0" dirty="0" smtClean="0">
              <a:solidFill>
                <a:schemeClr val="tx1"/>
              </a:solidFill>
              <a:effectLst/>
              <a:latin typeface="+mn-lt"/>
              <a:ea typeface="+mn-ea"/>
              <a:cs typeface="+mn-cs"/>
            </a:endParaRPr>
          </a:p>
          <a:p>
            <a:r>
              <a:rPr lang="sv-SE" sz="1200" b="1" kern="1200" baseline="0" dirty="0" smtClean="0">
                <a:solidFill>
                  <a:schemeClr val="tx1"/>
                </a:solidFill>
                <a:effectLst/>
                <a:latin typeface="+mn-lt"/>
                <a:ea typeface="+mn-ea"/>
                <a:cs typeface="+mn-cs"/>
              </a:rPr>
              <a:t>Hjälptext för att få igång en diskussion;</a:t>
            </a:r>
          </a:p>
          <a:p>
            <a:r>
              <a:rPr lang="sv-SE" sz="1200" kern="1200" baseline="0" dirty="0" smtClean="0">
                <a:solidFill>
                  <a:schemeClr val="tx1"/>
                </a:solidFill>
                <a:effectLst/>
                <a:latin typeface="+mn-lt"/>
                <a:ea typeface="+mn-ea"/>
                <a:cs typeface="+mn-cs"/>
              </a:rPr>
              <a:t> </a:t>
            </a:r>
          </a:p>
          <a:p>
            <a:r>
              <a:rPr lang="sv-SE" b="1" dirty="0" smtClean="0"/>
              <a:t>Vad vill vi ha mer av i vår organisation? </a:t>
            </a:r>
          </a:p>
          <a:p>
            <a:r>
              <a:rPr lang="sv-SE" dirty="0" smtClean="0"/>
              <a:t>Tillit och kunskap om varandra</a:t>
            </a:r>
          </a:p>
          <a:p>
            <a:r>
              <a:rPr lang="sv-SE" dirty="0" smtClean="0"/>
              <a:t>God samverkan</a:t>
            </a:r>
          </a:p>
          <a:p>
            <a:r>
              <a:rPr lang="sv-SE" dirty="0" smtClean="0"/>
              <a:t>Bygga bort hinder</a:t>
            </a:r>
          </a:p>
          <a:p>
            <a:r>
              <a:rPr lang="sv-SE" dirty="0" smtClean="0"/>
              <a:t>Se nya/andra möjligheter</a:t>
            </a:r>
          </a:p>
          <a:p>
            <a:r>
              <a:rPr lang="sv-SE" dirty="0" smtClean="0"/>
              <a:t>Se individens perspektiv</a:t>
            </a:r>
          </a:p>
          <a:p>
            <a:endParaRPr lang="sv-SE" dirty="0" smtClean="0"/>
          </a:p>
          <a:p>
            <a:r>
              <a:rPr lang="sv-SE" b="1" dirty="0" smtClean="0"/>
              <a:t>Frågeställning/ Vinster med VIP?</a:t>
            </a:r>
          </a:p>
          <a:p>
            <a:r>
              <a:rPr lang="sv-SE" dirty="0" smtClean="0"/>
              <a:t>Kan vi använda VIP för att skapa system/organisationer/anpassningar som blir till vinst för våra brukare? </a:t>
            </a:r>
          </a:p>
          <a:p>
            <a:r>
              <a:rPr lang="sv-SE" dirty="0" smtClean="0"/>
              <a:t>Hur ska man underlätta för dessa individer att få tillgång till jämlik vård?</a:t>
            </a:r>
          </a:p>
          <a:p>
            <a:r>
              <a:rPr lang="sv-SE" dirty="0" smtClean="0"/>
              <a:t>Hur skulle vi kunna använda vård- och insatsprogram så att det gynnar/blir till vinst för den enskilde? </a:t>
            </a:r>
          </a:p>
          <a:p>
            <a:r>
              <a:rPr lang="sv-SE" dirty="0" smtClean="0"/>
              <a:t>Skulle vi kunna ge spridning på den kunskap som finns? </a:t>
            </a:r>
          </a:p>
          <a:p>
            <a:r>
              <a:rPr lang="sv-SE" dirty="0" smtClean="0"/>
              <a:t>Kan vi underlätta för personal att se helheten? </a:t>
            </a:r>
          </a:p>
        </p:txBody>
      </p:sp>
      <p:sp>
        <p:nvSpPr>
          <p:cNvPr id="4" name="Platshållare för bildnummer 3"/>
          <p:cNvSpPr>
            <a:spLocks noGrp="1"/>
          </p:cNvSpPr>
          <p:nvPr>
            <p:ph type="sldNum" sz="quarter" idx="10"/>
          </p:nvPr>
        </p:nvSpPr>
        <p:spPr/>
        <p:txBody>
          <a:bodyPr/>
          <a:lstStyle/>
          <a:p>
            <a:fld id="{4DDC0DE9-CF86-4429-9121-62F405AFBDFE}" type="slidenum">
              <a:rPr lang="sv-SE" smtClean="0"/>
              <a:t>5</a:t>
            </a:fld>
            <a:endParaRPr lang="sv-SE"/>
          </a:p>
        </p:txBody>
      </p:sp>
    </p:spTree>
    <p:extLst>
      <p:ext uri="{BB962C8B-B14F-4D97-AF65-F5344CB8AC3E}">
        <p14:creationId xmlns:p14="http://schemas.microsoft.com/office/powerpoint/2010/main" val="11365500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sz="1200" kern="1200" dirty="0" smtClean="0">
              <a:solidFill>
                <a:schemeClr val="tx1"/>
              </a:solidFill>
              <a:effectLst/>
              <a:latin typeface="+mn-lt"/>
              <a:ea typeface="+mn-ea"/>
              <a:cs typeface="+mn-cs"/>
            </a:endParaRPr>
          </a:p>
          <a:p>
            <a:endParaRPr lang="sv-SE" sz="1200" kern="1200" dirty="0" smtClean="0">
              <a:solidFill>
                <a:schemeClr val="tx1"/>
              </a:solidFill>
              <a:effectLst/>
              <a:latin typeface="+mn-lt"/>
              <a:ea typeface="+mn-ea"/>
              <a:cs typeface="+mn-cs"/>
            </a:endParaRPr>
          </a:p>
          <a:p>
            <a:endParaRPr lang="sv-SE" sz="1200" kern="1200" dirty="0" smtClean="0">
              <a:solidFill>
                <a:schemeClr val="tx1"/>
              </a:solidFill>
              <a:effectLst/>
              <a:latin typeface="+mn-lt"/>
              <a:ea typeface="+mn-ea"/>
              <a:cs typeface="+mn-cs"/>
            </a:endParaRPr>
          </a:p>
          <a:p>
            <a:endParaRPr lang="sv-SE" sz="1200" kern="1200" dirty="0">
              <a:solidFill>
                <a:schemeClr val="tx1"/>
              </a:solidFill>
              <a:effectLst/>
              <a:latin typeface="+mn-lt"/>
              <a:ea typeface="+mn-ea"/>
              <a:cs typeface="+mn-cs"/>
            </a:endParaRPr>
          </a:p>
        </p:txBody>
      </p:sp>
      <p:sp>
        <p:nvSpPr>
          <p:cNvPr id="4" name="Platshållare för bildnummer 3"/>
          <p:cNvSpPr>
            <a:spLocks noGrp="1"/>
          </p:cNvSpPr>
          <p:nvPr>
            <p:ph type="sldNum" sz="quarter" idx="10"/>
          </p:nvPr>
        </p:nvSpPr>
        <p:spPr/>
        <p:txBody>
          <a:bodyPr/>
          <a:lstStyle/>
          <a:p>
            <a:fld id="{4DDC0DE9-CF86-4429-9121-62F405AFBDFE}" type="slidenum">
              <a:rPr lang="sv-SE" smtClean="0"/>
              <a:t>6</a:t>
            </a:fld>
            <a:endParaRPr lang="sv-SE"/>
          </a:p>
        </p:txBody>
      </p:sp>
    </p:spTree>
    <p:extLst>
      <p:ext uri="{BB962C8B-B14F-4D97-AF65-F5344CB8AC3E}">
        <p14:creationId xmlns:p14="http://schemas.microsoft.com/office/powerpoint/2010/main" val="20809412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smtClean="0"/>
              <a:t>Klicka här för att ändra format</a:t>
            </a:r>
            <a:endParaRPr lang="sv-SE"/>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om du vill redigera mall för underrubrikformat</a:t>
            </a:r>
            <a:endParaRPr lang="sv-SE"/>
          </a:p>
        </p:txBody>
      </p:sp>
      <p:sp>
        <p:nvSpPr>
          <p:cNvPr id="4" name="Platshållare för datum 3"/>
          <p:cNvSpPr>
            <a:spLocks noGrp="1"/>
          </p:cNvSpPr>
          <p:nvPr>
            <p:ph type="dt" sz="half" idx="10"/>
          </p:nvPr>
        </p:nvSpPr>
        <p:spPr/>
        <p:txBody>
          <a:bodyPr/>
          <a:lstStyle/>
          <a:p>
            <a:fld id="{5152BDD9-83F0-487A-AF68-84E3361C4258}" type="datetimeFigureOut">
              <a:rPr lang="sv-SE" smtClean="0"/>
              <a:t>2024-03-26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D207D416-6AFD-4B35-A6F4-91CD4CC36E0A}" type="slidenum">
              <a:rPr lang="sv-SE" smtClean="0"/>
              <a:t>‹#›</a:t>
            </a:fld>
            <a:endParaRPr lang="sv-SE"/>
          </a:p>
        </p:txBody>
      </p:sp>
    </p:spTree>
    <p:extLst>
      <p:ext uri="{BB962C8B-B14F-4D97-AF65-F5344CB8AC3E}">
        <p14:creationId xmlns:p14="http://schemas.microsoft.com/office/powerpoint/2010/main" val="2244365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5152BDD9-83F0-487A-AF68-84E3361C4258}" type="datetimeFigureOut">
              <a:rPr lang="sv-SE" smtClean="0"/>
              <a:t>2024-03-26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D207D416-6AFD-4B35-A6F4-91CD4CC36E0A}" type="slidenum">
              <a:rPr lang="sv-SE" smtClean="0"/>
              <a:t>‹#›</a:t>
            </a:fld>
            <a:endParaRPr lang="sv-SE"/>
          </a:p>
        </p:txBody>
      </p:sp>
    </p:spTree>
    <p:extLst>
      <p:ext uri="{BB962C8B-B14F-4D97-AF65-F5344CB8AC3E}">
        <p14:creationId xmlns:p14="http://schemas.microsoft.com/office/powerpoint/2010/main" val="442251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5152BDD9-83F0-487A-AF68-84E3361C4258}" type="datetimeFigureOut">
              <a:rPr lang="sv-SE" smtClean="0"/>
              <a:t>2024-03-26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D207D416-6AFD-4B35-A6F4-91CD4CC36E0A}" type="slidenum">
              <a:rPr lang="sv-SE" smtClean="0"/>
              <a:t>‹#›</a:t>
            </a:fld>
            <a:endParaRPr lang="sv-SE"/>
          </a:p>
        </p:txBody>
      </p:sp>
    </p:spTree>
    <p:extLst>
      <p:ext uri="{BB962C8B-B14F-4D97-AF65-F5344CB8AC3E}">
        <p14:creationId xmlns:p14="http://schemas.microsoft.com/office/powerpoint/2010/main" val="3421934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5152BDD9-83F0-487A-AF68-84E3361C4258}" type="datetimeFigureOut">
              <a:rPr lang="sv-SE" smtClean="0"/>
              <a:t>2024-03-26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D207D416-6AFD-4B35-A6F4-91CD4CC36E0A}" type="slidenum">
              <a:rPr lang="sv-SE" smtClean="0"/>
              <a:t>‹#›</a:t>
            </a:fld>
            <a:endParaRPr lang="sv-SE"/>
          </a:p>
        </p:txBody>
      </p:sp>
    </p:spTree>
    <p:extLst>
      <p:ext uri="{BB962C8B-B14F-4D97-AF65-F5344CB8AC3E}">
        <p14:creationId xmlns:p14="http://schemas.microsoft.com/office/powerpoint/2010/main" val="3777439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smtClean="0"/>
              <a:t>Klicka här för att ändra format</a:t>
            </a:r>
            <a:endParaRPr lang="sv-SE"/>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smtClean="0"/>
              <a:t>Redigera format för bakgrundstext</a:t>
            </a:r>
          </a:p>
        </p:txBody>
      </p:sp>
      <p:sp>
        <p:nvSpPr>
          <p:cNvPr id="4" name="Platshållare för datum 3"/>
          <p:cNvSpPr>
            <a:spLocks noGrp="1"/>
          </p:cNvSpPr>
          <p:nvPr>
            <p:ph type="dt" sz="half" idx="10"/>
          </p:nvPr>
        </p:nvSpPr>
        <p:spPr/>
        <p:txBody>
          <a:bodyPr/>
          <a:lstStyle/>
          <a:p>
            <a:fld id="{5152BDD9-83F0-487A-AF68-84E3361C4258}" type="datetimeFigureOut">
              <a:rPr lang="sv-SE" smtClean="0"/>
              <a:t>2024-03-26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D207D416-6AFD-4B35-A6F4-91CD4CC36E0A}" type="slidenum">
              <a:rPr lang="sv-SE" smtClean="0"/>
              <a:t>‹#›</a:t>
            </a:fld>
            <a:endParaRPr lang="sv-SE"/>
          </a:p>
        </p:txBody>
      </p:sp>
    </p:spTree>
    <p:extLst>
      <p:ext uri="{BB962C8B-B14F-4D97-AF65-F5344CB8AC3E}">
        <p14:creationId xmlns:p14="http://schemas.microsoft.com/office/powerpoint/2010/main" val="2451058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838200" y="1825625"/>
            <a:ext cx="5181600" cy="435133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6172200" y="1825625"/>
            <a:ext cx="5181600" cy="435133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5152BDD9-83F0-487A-AF68-84E3361C4258}" type="datetimeFigureOut">
              <a:rPr lang="sv-SE" smtClean="0"/>
              <a:t>2024-03-26</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D207D416-6AFD-4B35-A6F4-91CD4CC36E0A}" type="slidenum">
              <a:rPr lang="sv-SE" smtClean="0"/>
              <a:t>‹#›</a:t>
            </a:fld>
            <a:endParaRPr lang="sv-SE"/>
          </a:p>
        </p:txBody>
      </p:sp>
    </p:spTree>
    <p:extLst>
      <p:ext uri="{BB962C8B-B14F-4D97-AF65-F5344CB8AC3E}">
        <p14:creationId xmlns:p14="http://schemas.microsoft.com/office/powerpoint/2010/main" val="2467593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smtClean="0"/>
              <a:t>Klicka här för att ändra format</a:t>
            </a:r>
            <a:endParaRPr lang="sv-SE"/>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4" name="Platshållare för innehåll 3"/>
          <p:cNvSpPr>
            <a:spLocks noGrp="1"/>
          </p:cNvSpPr>
          <p:nvPr>
            <p:ph sz="half" idx="2"/>
          </p:nvPr>
        </p:nvSpPr>
        <p:spPr>
          <a:xfrm>
            <a:off x="839788" y="2505075"/>
            <a:ext cx="5157787" cy="368458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5152BDD9-83F0-487A-AF68-84E3361C4258}" type="datetimeFigureOut">
              <a:rPr lang="sv-SE" smtClean="0"/>
              <a:t>2024-03-26</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D207D416-6AFD-4B35-A6F4-91CD4CC36E0A}" type="slidenum">
              <a:rPr lang="sv-SE" smtClean="0"/>
              <a:t>‹#›</a:t>
            </a:fld>
            <a:endParaRPr lang="sv-SE"/>
          </a:p>
        </p:txBody>
      </p:sp>
    </p:spTree>
    <p:extLst>
      <p:ext uri="{BB962C8B-B14F-4D97-AF65-F5344CB8AC3E}">
        <p14:creationId xmlns:p14="http://schemas.microsoft.com/office/powerpoint/2010/main" val="2234828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5152BDD9-83F0-487A-AF68-84E3361C4258}" type="datetimeFigureOut">
              <a:rPr lang="sv-SE" smtClean="0"/>
              <a:t>2024-03-26</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D207D416-6AFD-4B35-A6F4-91CD4CC36E0A}" type="slidenum">
              <a:rPr lang="sv-SE" smtClean="0"/>
              <a:t>‹#›</a:t>
            </a:fld>
            <a:endParaRPr lang="sv-SE"/>
          </a:p>
        </p:txBody>
      </p:sp>
    </p:spTree>
    <p:extLst>
      <p:ext uri="{BB962C8B-B14F-4D97-AF65-F5344CB8AC3E}">
        <p14:creationId xmlns:p14="http://schemas.microsoft.com/office/powerpoint/2010/main" val="3620365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5152BDD9-83F0-487A-AF68-84E3361C4258}" type="datetimeFigureOut">
              <a:rPr lang="sv-SE" smtClean="0"/>
              <a:t>2024-03-26</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D207D416-6AFD-4B35-A6F4-91CD4CC36E0A}" type="slidenum">
              <a:rPr lang="sv-SE" smtClean="0"/>
              <a:t>‹#›</a:t>
            </a:fld>
            <a:endParaRPr lang="sv-SE"/>
          </a:p>
        </p:txBody>
      </p:sp>
    </p:spTree>
    <p:extLst>
      <p:ext uri="{BB962C8B-B14F-4D97-AF65-F5344CB8AC3E}">
        <p14:creationId xmlns:p14="http://schemas.microsoft.com/office/powerpoint/2010/main" val="2744596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Redigera format för bakgrundstext</a:t>
            </a:r>
          </a:p>
        </p:txBody>
      </p:sp>
      <p:sp>
        <p:nvSpPr>
          <p:cNvPr id="5" name="Platshållare för datum 4"/>
          <p:cNvSpPr>
            <a:spLocks noGrp="1"/>
          </p:cNvSpPr>
          <p:nvPr>
            <p:ph type="dt" sz="half" idx="10"/>
          </p:nvPr>
        </p:nvSpPr>
        <p:spPr/>
        <p:txBody>
          <a:bodyPr/>
          <a:lstStyle/>
          <a:p>
            <a:fld id="{5152BDD9-83F0-487A-AF68-84E3361C4258}" type="datetimeFigureOut">
              <a:rPr lang="sv-SE" smtClean="0"/>
              <a:t>2024-03-26</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D207D416-6AFD-4B35-A6F4-91CD4CC36E0A}" type="slidenum">
              <a:rPr lang="sv-SE" smtClean="0"/>
              <a:t>‹#›</a:t>
            </a:fld>
            <a:endParaRPr lang="sv-SE"/>
          </a:p>
        </p:txBody>
      </p:sp>
    </p:spTree>
    <p:extLst>
      <p:ext uri="{BB962C8B-B14F-4D97-AF65-F5344CB8AC3E}">
        <p14:creationId xmlns:p14="http://schemas.microsoft.com/office/powerpoint/2010/main" val="1387077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Redigera format för bakgrundstext</a:t>
            </a:r>
          </a:p>
        </p:txBody>
      </p:sp>
      <p:sp>
        <p:nvSpPr>
          <p:cNvPr id="5" name="Platshållare för datum 4"/>
          <p:cNvSpPr>
            <a:spLocks noGrp="1"/>
          </p:cNvSpPr>
          <p:nvPr>
            <p:ph type="dt" sz="half" idx="10"/>
          </p:nvPr>
        </p:nvSpPr>
        <p:spPr/>
        <p:txBody>
          <a:bodyPr/>
          <a:lstStyle/>
          <a:p>
            <a:fld id="{5152BDD9-83F0-487A-AF68-84E3361C4258}" type="datetimeFigureOut">
              <a:rPr lang="sv-SE" smtClean="0"/>
              <a:t>2024-03-26</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D207D416-6AFD-4B35-A6F4-91CD4CC36E0A}" type="slidenum">
              <a:rPr lang="sv-SE" smtClean="0"/>
              <a:t>‹#›</a:t>
            </a:fld>
            <a:endParaRPr lang="sv-SE"/>
          </a:p>
        </p:txBody>
      </p:sp>
    </p:spTree>
    <p:extLst>
      <p:ext uri="{BB962C8B-B14F-4D97-AF65-F5344CB8AC3E}">
        <p14:creationId xmlns:p14="http://schemas.microsoft.com/office/powerpoint/2010/main" val="747186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52BDD9-83F0-487A-AF68-84E3361C4258}" type="datetimeFigureOut">
              <a:rPr lang="sv-SE" smtClean="0"/>
              <a:t>2024-03-26</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07D416-6AFD-4B35-A6F4-91CD4CC36E0A}" type="slidenum">
              <a:rPr lang="sv-SE" smtClean="0"/>
              <a:t>‹#›</a:t>
            </a:fld>
            <a:endParaRPr lang="sv-SE"/>
          </a:p>
        </p:txBody>
      </p:sp>
    </p:spTree>
    <p:extLst>
      <p:ext uri="{BB962C8B-B14F-4D97-AF65-F5344CB8AC3E}">
        <p14:creationId xmlns:p14="http://schemas.microsoft.com/office/powerpoint/2010/main" val="38484279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vardochinsats.s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hyperlink" Target="http://www.vardochinsats.s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hyperlink" Target="http://www.vardochinsats.s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hyperlink" Target="http://www.vardochinsats.s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hyperlink" Target="http://www.vardochinsats.se/"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hyperlink" Target="mailto:Jenny.olofsson@rjl.se" TargetMode="Externa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2"/>
            <a:ext cx="9144000" cy="3890673"/>
          </a:xfrm>
        </p:spPr>
        <p:txBody>
          <a:bodyPr>
            <a:normAutofit fontScale="90000"/>
          </a:bodyPr>
          <a:lstStyle/>
          <a:p>
            <a:r>
              <a:rPr lang="sv-SE" dirty="0" smtClean="0"/>
              <a:t>Implementering VIP, </a:t>
            </a:r>
            <a:br>
              <a:rPr lang="sv-SE" dirty="0" smtClean="0"/>
            </a:br>
            <a:r>
              <a:rPr lang="sv-SE" dirty="0" smtClean="0"/>
              <a:t>Jönköpings län</a:t>
            </a:r>
            <a:br>
              <a:rPr lang="sv-SE" dirty="0" smtClean="0"/>
            </a:br>
            <a:r>
              <a:rPr lang="sv-SE" dirty="0" smtClean="0"/>
              <a:t/>
            </a:r>
            <a:br>
              <a:rPr lang="sv-SE" dirty="0" smtClean="0"/>
            </a:br>
            <a:r>
              <a:rPr lang="sv-SE" sz="4800" dirty="0" smtClean="0">
                <a:hlinkClick r:id="rId3"/>
              </a:rPr>
              <a:t>www.vardochinsats.se</a:t>
            </a:r>
            <a:r>
              <a:rPr lang="sv-SE" sz="4800" dirty="0" smtClean="0"/>
              <a:t/>
            </a:r>
            <a:br>
              <a:rPr lang="sv-SE" sz="4800" dirty="0" smtClean="0"/>
            </a:br>
            <a:endParaRPr lang="sv-SE" dirty="0"/>
          </a:p>
        </p:txBody>
      </p:sp>
      <p:sp>
        <p:nvSpPr>
          <p:cNvPr id="3" name="Underrubrik 2"/>
          <p:cNvSpPr>
            <a:spLocks noGrp="1"/>
          </p:cNvSpPr>
          <p:nvPr>
            <p:ph type="subTitle" idx="1"/>
          </p:nvPr>
        </p:nvSpPr>
        <p:spPr>
          <a:xfrm>
            <a:off x="387928" y="4970799"/>
            <a:ext cx="11554689" cy="1655762"/>
          </a:xfrm>
        </p:spPr>
        <p:txBody>
          <a:bodyPr/>
          <a:lstStyle/>
          <a:p>
            <a:r>
              <a:rPr lang="sv-SE" dirty="0" smtClean="0">
                <a:solidFill>
                  <a:schemeClr val="bg1"/>
                </a:solidFill>
              </a:rPr>
              <a:t>.</a:t>
            </a:r>
            <a:endParaRPr lang="sv-SE" dirty="0">
              <a:solidFill>
                <a:schemeClr val="bg1"/>
              </a:solidFill>
            </a:endParaRPr>
          </a:p>
        </p:txBody>
      </p:sp>
      <p:pic>
        <p:nvPicPr>
          <p:cNvPr id="4" name="Bildobjekt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7928" y="5041828"/>
            <a:ext cx="4784436" cy="1417782"/>
          </a:xfrm>
          <a:prstGeom prst="rect">
            <a:avLst/>
          </a:prstGeom>
        </p:spPr>
      </p:pic>
      <p:pic>
        <p:nvPicPr>
          <p:cNvPr id="5" name="Bildobjekt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751782" y="5366327"/>
            <a:ext cx="3749964" cy="858982"/>
          </a:xfrm>
          <a:prstGeom prst="rect">
            <a:avLst/>
          </a:prstGeom>
        </p:spPr>
      </p:pic>
    </p:spTree>
    <p:extLst>
      <p:ext uri="{BB962C8B-B14F-4D97-AF65-F5344CB8AC3E}">
        <p14:creationId xmlns:p14="http://schemas.microsoft.com/office/powerpoint/2010/main" val="14457107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pPr lvl="0" eaLnBrk="0" fontAlgn="base" hangingPunct="0">
              <a:lnSpc>
                <a:spcPct val="100000"/>
              </a:lnSpc>
              <a:spcAft>
                <a:spcPct val="0"/>
              </a:spcAft>
            </a:pPr>
            <a:r>
              <a:rPr lang="sv-SE" altLang="sv-SE" sz="2700" dirty="0">
                <a:solidFill>
                  <a:srgbClr val="000000"/>
                </a:solidFill>
                <a:latin typeface="Arial" panose="020B0604020202020204" pitchFamily="34" charset="0"/>
                <a:ea typeface="Calibri" panose="020F0502020204030204" pitchFamily="34" charset="0"/>
              </a:rPr>
              <a:t>Vård- och insatsprogram (VIP) – inom programområde psykisk hälsa</a:t>
            </a:r>
            <a:r>
              <a:rPr kumimoji="0" lang="sv-SE" altLang="sv-SE" sz="2700" b="0" i="0" u="none" strike="noStrike" cap="none" normalizeH="0" baseline="0" dirty="0" smtClean="0">
                <a:ln>
                  <a:noFill/>
                </a:ln>
                <a:solidFill>
                  <a:schemeClr val="tx1"/>
                </a:solidFill>
                <a:effectLst/>
                <a:latin typeface="Arial" panose="020B0604020202020204" pitchFamily="34" charset="0"/>
              </a:rPr>
              <a:t/>
            </a:r>
            <a:br>
              <a:rPr kumimoji="0" lang="sv-SE" altLang="sv-SE" sz="2700" b="0" i="0" u="none" strike="noStrike" cap="none" normalizeH="0" baseline="0" dirty="0" smtClean="0">
                <a:ln>
                  <a:noFill/>
                </a:ln>
                <a:solidFill>
                  <a:schemeClr val="tx1"/>
                </a:solidFill>
                <a:effectLst/>
                <a:latin typeface="Arial" panose="020B0604020202020204" pitchFamily="34" charset="0"/>
              </a:rPr>
            </a:br>
            <a:r>
              <a:rPr lang="sv-SE" altLang="sv-SE" sz="2700" dirty="0">
                <a:solidFill>
                  <a:srgbClr val="000000"/>
                </a:solidFill>
                <a:latin typeface="Arial" panose="020B0604020202020204" pitchFamily="34" charset="0"/>
                <a:ea typeface="Calibri" panose="020F0502020204030204" pitchFamily="34" charset="0"/>
              </a:rPr>
              <a:t> </a:t>
            </a:r>
            <a:r>
              <a:rPr lang="sv-SE" altLang="sv-SE" sz="2700" dirty="0">
                <a:solidFill>
                  <a:srgbClr val="000000"/>
                </a:solidFill>
                <a:latin typeface="Arial" panose="020B0604020202020204" pitchFamily="34" charset="0"/>
                <a:ea typeface="Calibri" panose="020F0502020204030204" pitchFamily="34" charset="0"/>
                <a:hlinkClick r:id="rId3"/>
              </a:rPr>
              <a:t>www.vardochinsats.se</a:t>
            </a:r>
            <a:r>
              <a:rPr kumimoji="0" lang="sv-SE" altLang="sv-SE" sz="2800" b="0" i="0" u="none" strike="noStrike" cap="none" normalizeH="0" baseline="0" dirty="0" smtClean="0">
                <a:ln>
                  <a:noFill/>
                </a:ln>
                <a:solidFill>
                  <a:schemeClr val="tx1"/>
                </a:solidFill>
                <a:effectLst/>
                <a:latin typeface="Arial" panose="020B0604020202020204" pitchFamily="34" charset="0"/>
              </a:rPr>
              <a:t/>
            </a:r>
            <a:br>
              <a:rPr kumimoji="0" lang="sv-SE" altLang="sv-SE" sz="2800" b="0" i="0" u="none" strike="noStrike" cap="none" normalizeH="0" baseline="0" dirty="0" smtClean="0">
                <a:ln>
                  <a:noFill/>
                </a:ln>
                <a:solidFill>
                  <a:schemeClr val="tx1"/>
                </a:solidFill>
                <a:effectLst/>
                <a:latin typeface="Arial" panose="020B0604020202020204" pitchFamily="34" charset="0"/>
              </a:rPr>
            </a:br>
            <a:endParaRPr lang="sv-SE" dirty="0"/>
          </a:p>
        </p:txBody>
      </p:sp>
      <p:sp>
        <p:nvSpPr>
          <p:cNvPr id="3" name="Platshållare för innehåll 2"/>
          <p:cNvSpPr>
            <a:spLocks noGrp="1"/>
          </p:cNvSpPr>
          <p:nvPr>
            <p:ph idx="1"/>
          </p:nvPr>
        </p:nvSpPr>
        <p:spPr>
          <a:xfrm>
            <a:off x="365760" y="1223158"/>
            <a:ext cx="9966960" cy="4647668"/>
          </a:xfrm>
        </p:spPr>
        <p:txBody>
          <a:bodyPr>
            <a:normAutofit/>
          </a:bodyPr>
          <a:lstStyle/>
          <a:p>
            <a:pPr marL="0" indent="0">
              <a:buNone/>
            </a:pPr>
            <a:endParaRPr lang="sv-SE" b="1" dirty="0"/>
          </a:p>
          <a:p>
            <a:pPr marL="0" indent="0">
              <a:buNone/>
            </a:pPr>
            <a:r>
              <a:rPr lang="sv-SE" sz="2400" b="1" dirty="0" smtClean="0"/>
              <a:t>Syfte</a:t>
            </a:r>
            <a:r>
              <a:rPr lang="sv-SE" sz="2400" dirty="0"/>
              <a:t>; </a:t>
            </a:r>
          </a:p>
          <a:p>
            <a:pPr marL="0" indent="0">
              <a:buNone/>
            </a:pPr>
            <a:r>
              <a:rPr lang="sv-SE" sz="2400" dirty="0"/>
              <a:t>Lättillgänglig, forskningsbaserad kunskap som underlättar för samverkan och delaktighet och i slutändan leder till jämlik vård.</a:t>
            </a:r>
          </a:p>
          <a:p>
            <a:pPr marL="0" indent="0">
              <a:buNone/>
            </a:pPr>
            <a:endParaRPr lang="sv-SE" sz="2000" b="1" dirty="0"/>
          </a:p>
          <a:p>
            <a:pPr marL="0" indent="0">
              <a:buNone/>
            </a:pPr>
            <a:r>
              <a:rPr lang="sv-SE" sz="2400" b="1" dirty="0" smtClean="0"/>
              <a:t>Baserat på;</a:t>
            </a:r>
            <a:endParaRPr lang="sv-SE" sz="2400" dirty="0"/>
          </a:p>
          <a:p>
            <a:pPr marL="0" indent="0">
              <a:buNone/>
            </a:pPr>
            <a:r>
              <a:rPr lang="sv-SE" sz="2400" dirty="0"/>
              <a:t>- Forskning</a:t>
            </a:r>
          </a:p>
          <a:p>
            <a:pPr marL="0" indent="0">
              <a:buNone/>
            </a:pPr>
            <a:r>
              <a:rPr lang="sv-SE" sz="2400" dirty="0"/>
              <a:t>- Beprövad erfarenhet</a:t>
            </a:r>
          </a:p>
          <a:p>
            <a:pPr marL="0" indent="0">
              <a:buNone/>
            </a:pPr>
            <a:r>
              <a:rPr lang="sv-SE" sz="2400" dirty="0"/>
              <a:t>- Framtaget i samverkan = flera perspektiv</a:t>
            </a:r>
          </a:p>
          <a:p>
            <a:pPr marL="0" indent="0">
              <a:buNone/>
            </a:pPr>
            <a:endParaRPr lang="sv-SE" dirty="0"/>
          </a:p>
        </p:txBody>
      </p:sp>
      <p:pic>
        <p:nvPicPr>
          <p:cNvPr id="8" name="Bildobjekt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84571" y="5870826"/>
            <a:ext cx="2661871" cy="662020"/>
          </a:xfrm>
          <a:prstGeom prst="rect">
            <a:avLst/>
          </a:prstGeom>
        </p:spPr>
      </p:pic>
      <p:pic>
        <p:nvPicPr>
          <p:cNvPr id="9" name="Bildobjekt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50570" y="5870826"/>
            <a:ext cx="2928863" cy="724836"/>
          </a:xfrm>
          <a:prstGeom prst="rect">
            <a:avLst/>
          </a:prstGeom>
        </p:spPr>
      </p:pic>
    </p:spTree>
    <p:extLst>
      <p:ext uri="{BB962C8B-B14F-4D97-AF65-F5344CB8AC3E}">
        <p14:creationId xmlns:p14="http://schemas.microsoft.com/office/powerpoint/2010/main" val="30758017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pPr lvl="0" eaLnBrk="0" fontAlgn="base" hangingPunct="0">
              <a:lnSpc>
                <a:spcPct val="100000"/>
              </a:lnSpc>
              <a:spcAft>
                <a:spcPct val="0"/>
              </a:spcAft>
            </a:pPr>
            <a:r>
              <a:rPr lang="sv-SE" altLang="sv-SE" sz="2700" dirty="0">
                <a:solidFill>
                  <a:srgbClr val="000000"/>
                </a:solidFill>
                <a:latin typeface="Arial" panose="020B0604020202020204" pitchFamily="34" charset="0"/>
                <a:ea typeface="Calibri" panose="020F0502020204030204" pitchFamily="34" charset="0"/>
              </a:rPr>
              <a:t>Vård- och insatsprogram (VIP) – inom programområde psykisk hälsa</a:t>
            </a:r>
            <a:r>
              <a:rPr kumimoji="0" lang="sv-SE" altLang="sv-SE" sz="2700" b="0" i="0" u="none" strike="noStrike" cap="none" normalizeH="0" baseline="0" dirty="0" smtClean="0">
                <a:ln>
                  <a:noFill/>
                </a:ln>
                <a:solidFill>
                  <a:schemeClr val="tx1"/>
                </a:solidFill>
                <a:effectLst/>
                <a:latin typeface="Arial" panose="020B0604020202020204" pitchFamily="34" charset="0"/>
              </a:rPr>
              <a:t/>
            </a:r>
            <a:br>
              <a:rPr kumimoji="0" lang="sv-SE" altLang="sv-SE" sz="2700" b="0" i="0" u="none" strike="noStrike" cap="none" normalizeH="0" baseline="0" dirty="0" smtClean="0">
                <a:ln>
                  <a:noFill/>
                </a:ln>
                <a:solidFill>
                  <a:schemeClr val="tx1"/>
                </a:solidFill>
                <a:effectLst/>
                <a:latin typeface="Arial" panose="020B0604020202020204" pitchFamily="34" charset="0"/>
              </a:rPr>
            </a:br>
            <a:r>
              <a:rPr lang="sv-SE" altLang="sv-SE" sz="2700" dirty="0">
                <a:solidFill>
                  <a:srgbClr val="000000"/>
                </a:solidFill>
                <a:latin typeface="Arial" panose="020B0604020202020204" pitchFamily="34" charset="0"/>
                <a:ea typeface="Calibri" panose="020F0502020204030204" pitchFamily="34" charset="0"/>
              </a:rPr>
              <a:t> </a:t>
            </a:r>
            <a:r>
              <a:rPr lang="sv-SE" altLang="sv-SE" sz="2700" dirty="0">
                <a:solidFill>
                  <a:srgbClr val="000000"/>
                </a:solidFill>
                <a:latin typeface="Arial" panose="020B0604020202020204" pitchFamily="34" charset="0"/>
                <a:ea typeface="Calibri" panose="020F0502020204030204" pitchFamily="34" charset="0"/>
                <a:hlinkClick r:id="rId3"/>
              </a:rPr>
              <a:t>www.vardochinsats.se</a:t>
            </a:r>
            <a:r>
              <a:rPr kumimoji="0" lang="sv-SE" altLang="sv-SE" sz="2800" b="0" i="0" u="none" strike="noStrike" cap="none" normalizeH="0" baseline="0" dirty="0" smtClean="0">
                <a:ln>
                  <a:noFill/>
                </a:ln>
                <a:solidFill>
                  <a:schemeClr val="tx1"/>
                </a:solidFill>
                <a:effectLst/>
                <a:latin typeface="Arial" panose="020B0604020202020204" pitchFamily="34" charset="0"/>
              </a:rPr>
              <a:t/>
            </a:r>
            <a:br>
              <a:rPr kumimoji="0" lang="sv-SE" altLang="sv-SE" sz="2800" b="0" i="0" u="none" strike="noStrike" cap="none" normalizeH="0" baseline="0" dirty="0" smtClean="0">
                <a:ln>
                  <a:noFill/>
                </a:ln>
                <a:solidFill>
                  <a:schemeClr val="tx1"/>
                </a:solidFill>
                <a:effectLst/>
                <a:latin typeface="Arial" panose="020B0604020202020204" pitchFamily="34" charset="0"/>
              </a:rPr>
            </a:br>
            <a:endParaRPr lang="sv-SE" dirty="0"/>
          </a:p>
        </p:txBody>
      </p:sp>
      <p:sp>
        <p:nvSpPr>
          <p:cNvPr id="3" name="Platshållare för innehåll 2"/>
          <p:cNvSpPr>
            <a:spLocks noGrp="1"/>
          </p:cNvSpPr>
          <p:nvPr>
            <p:ph idx="1"/>
          </p:nvPr>
        </p:nvSpPr>
        <p:spPr>
          <a:xfrm>
            <a:off x="589722" y="1302027"/>
            <a:ext cx="10515600" cy="10639632"/>
          </a:xfrm>
        </p:spPr>
        <p:txBody>
          <a:bodyPr/>
          <a:lstStyle/>
          <a:p>
            <a:pPr marL="0" indent="0">
              <a:buNone/>
            </a:pPr>
            <a:r>
              <a:rPr lang="sv-SE" b="1" dirty="0" smtClean="0"/>
              <a:t>NPO </a:t>
            </a:r>
            <a:r>
              <a:rPr lang="sv-SE" b="1" dirty="0"/>
              <a:t>- Nationellt </a:t>
            </a:r>
            <a:r>
              <a:rPr lang="sv-SE" b="1" dirty="0" smtClean="0"/>
              <a:t>programområde Psykisk hälsa</a:t>
            </a:r>
            <a:endParaRPr lang="sv-SE" b="1" dirty="0"/>
          </a:p>
          <a:p>
            <a:pPr marL="0" indent="0">
              <a:buNone/>
            </a:pPr>
            <a:r>
              <a:rPr lang="sv-SE" dirty="0"/>
              <a:t>RPO - Regionalt </a:t>
            </a:r>
            <a:r>
              <a:rPr lang="sv-SE" dirty="0" smtClean="0"/>
              <a:t>programområde (Sydöstra)</a:t>
            </a:r>
            <a:endParaRPr lang="sv-SE" dirty="0"/>
          </a:p>
          <a:p>
            <a:pPr marL="0" indent="0">
              <a:buNone/>
            </a:pPr>
            <a:endParaRPr lang="sv-SE" dirty="0"/>
          </a:p>
          <a:p>
            <a:pPr marL="0" indent="0">
              <a:buNone/>
            </a:pPr>
            <a:r>
              <a:rPr lang="sv-SE" dirty="0"/>
              <a:t>Psykisk hälsa – omfattar flera huvudmän</a:t>
            </a:r>
          </a:p>
          <a:p>
            <a:pPr marL="0" indent="0">
              <a:buNone/>
            </a:pPr>
            <a:r>
              <a:rPr lang="sv-SE" dirty="0"/>
              <a:t>(</a:t>
            </a:r>
            <a:r>
              <a:rPr lang="sv-SE" i="1" dirty="0"/>
              <a:t>psykiatri, primärvård, skola – elevhälsa, </a:t>
            </a:r>
          </a:p>
          <a:p>
            <a:pPr marL="0" indent="0">
              <a:buNone/>
            </a:pPr>
            <a:r>
              <a:rPr lang="sv-SE" i="1" dirty="0"/>
              <a:t>socialtjänst)</a:t>
            </a:r>
          </a:p>
          <a:p>
            <a:pPr marL="0" indent="0">
              <a:buNone/>
            </a:pPr>
            <a:endParaRPr lang="sv-SE" dirty="0"/>
          </a:p>
          <a:p>
            <a:pPr marL="0" indent="0">
              <a:buNone/>
            </a:pPr>
            <a:r>
              <a:rPr lang="sv-SE" sz="2400" dirty="0"/>
              <a:t>5 </a:t>
            </a:r>
            <a:r>
              <a:rPr lang="sv-SE" sz="2400" dirty="0" smtClean="0"/>
              <a:t>färdiga </a:t>
            </a:r>
            <a:r>
              <a:rPr lang="sv-SE" sz="2400" dirty="0" err="1" smtClean="0"/>
              <a:t>VIPar</a:t>
            </a:r>
            <a:endParaRPr lang="sv-SE" sz="2400" dirty="0" smtClean="0"/>
          </a:p>
          <a:p>
            <a:pPr marL="0" indent="0">
              <a:buNone/>
            </a:pPr>
            <a:r>
              <a:rPr lang="sv-SE" sz="2400" dirty="0" smtClean="0"/>
              <a:t>2 k</a:t>
            </a:r>
            <a:r>
              <a:rPr lang="sv-SE" sz="2400" dirty="0" smtClean="0"/>
              <a:t>ommande vård- och insatsprogram gällande Ätstörning och Autism</a:t>
            </a:r>
            <a:endParaRPr lang="sv-SE" sz="2400" dirty="0"/>
          </a:p>
          <a:p>
            <a:pPr marL="0" indent="0">
              <a:buNone/>
            </a:pPr>
            <a:endParaRPr lang="sv-SE" sz="2400" dirty="0" smtClean="0"/>
          </a:p>
          <a:p>
            <a:pPr marL="0" indent="0">
              <a:buNone/>
            </a:pPr>
            <a:endParaRPr lang="sv-SE" dirty="0"/>
          </a:p>
          <a:p>
            <a:pPr marL="0" indent="0">
              <a:buNone/>
            </a:pPr>
            <a:endParaRPr lang="sv-SE" dirty="0" smtClean="0"/>
          </a:p>
          <a:p>
            <a:pPr marL="0" indent="0">
              <a:buNone/>
            </a:pPr>
            <a:endParaRPr lang="sv-SE" dirty="0"/>
          </a:p>
          <a:p>
            <a:pPr marL="0" indent="0">
              <a:buNone/>
            </a:pPr>
            <a:endParaRPr lang="sv-SE" dirty="0"/>
          </a:p>
          <a:p>
            <a:pPr marL="0" indent="0">
              <a:buNone/>
            </a:pPr>
            <a:endParaRPr lang="sv-SE" dirty="0"/>
          </a:p>
        </p:txBody>
      </p:sp>
      <p:pic>
        <p:nvPicPr>
          <p:cNvPr id="7" name="Platshållare för bild 4">
            <a:extLst>
              <a:ext uri="{FF2B5EF4-FFF2-40B4-BE49-F238E27FC236}">
                <a16:creationId xmlns:a16="http://schemas.microsoft.com/office/drawing/2014/main" id="{9E94B041-F6F4-4F2E-9954-1E5531F4A03C}"/>
              </a:ext>
            </a:extLst>
          </p:cNvPr>
          <p:cNvPicPr/>
          <p:nvPr/>
        </p:nvPicPr>
        <p:blipFill>
          <a:blip r:embed="rId4" cstate="print">
            <a:extLst>
              <a:ext uri="{28A0092B-C50C-407E-A947-70E740481C1C}">
                <a14:useLocalDpi xmlns:a14="http://schemas.microsoft.com/office/drawing/2010/main" val="0"/>
              </a:ext>
            </a:extLst>
          </a:blip>
          <a:srcRect t="15488" b="15488"/>
          <a:stretch>
            <a:fillRect/>
          </a:stretch>
        </p:blipFill>
        <p:spPr>
          <a:xfrm>
            <a:off x="6612835" y="1302027"/>
            <a:ext cx="4740965" cy="3407279"/>
          </a:xfrm>
          <a:custGeom>
            <a:avLst/>
            <a:gdLst>
              <a:gd name="connsiteX0" fmla="*/ 0 w 12191999"/>
              <a:gd name="connsiteY0" fmla="*/ 0 h 6858000"/>
              <a:gd name="connsiteX1" fmla="*/ 12191999 w 12191999"/>
              <a:gd name="connsiteY1" fmla="*/ 0 h 6858000"/>
              <a:gd name="connsiteX2" fmla="*/ 12191999 w 12191999"/>
              <a:gd name="connsiteY2" fmla="*/ 6858000 h 6858000"/>
              <a:gd name="connsiteX3" fmla="*/ 0 w 12191999"/>
              <a:gd name="connsiteY3" fmla="*/ 6858000 h 6858000"/>
              <a:gd name="connsiteX4" fmla="*/ 0 w 12191999"/>
              <a:gd name="connsiteY4" fmla="*/ 0 h 6858000"/>
              <a:gd name="connsiteX0" fmla="*/ 0 w 12201525"/>
              <a:gd name="connsiteY0" fmla="*/ 0 h 6858000"/>
              <a:gd name="connsiteX1" fmla="*/ 12191999 w 12201525"/>
              <a:gd name="connsiteY1" fmla="*/ 0 h 6858000"/>
              <a:gd name="connsiteX2" fmla="*/ 12201525 w 12201525"/>
              <a:gd name="connsiteY2" fmla="*/ 3552825 h 6858000"/>
              <a:gd name="connsiteX3" fmla="*/ 12191999 w 12201525"/>
              <a:gd name="connsiteY3" fmla="*/ 6858000 h 6858000"/>
              <a:gd name="connsiteX4" fmla="*/ 0 w 12201525"/>
              <a:gd name="connsiteY4" fmla="*/ 6858000 h 6858000"/>
              <a:gd name="connsiteX5" fmla="*/ 0 w 12201525"/>
              <a:gd name="connsiteY5" fmla="*/ 0 h 6858000"/>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15502 h 6873502"/>
              <a:gd name="connsiteX1" fmla="*/ 9098615 w 12201525"/>
              <a:gd name="connsiteY1" fmla="*/ 0 h 6873502"/>
              <a:gd name="connsiteX2" fmla="*/ 12201525 w 12201525"/>
              <a:gd name="connsiteY2" fmla="*/ 3568327 h 6873502"/>
              <a:gd name="connsiteX3" fmla="*/ 12191999 w 12201525"/>
              <a:gd name="connsiteY3" fmla="*/ 6873502 h 6873502"/>
              <a:gd name="connsiteX4" fmla="*/ 0 w 12201525"/>
              <a:gd name="connsiteY4" fmla="*/ 6873502 h 6873502"/>
              <a:gd name="connsiteX5" fmla="*/ 0 w 12201525"/>
              <a:gd name="connsiteY5" fmla="*/ 15502 h 6873502"/>
              <a:gd name="connsiteX0" fmla="*/ 0 w 12201525"/>
              <a:gd name="connsiteY0" fmla="*/ 15502 h 6873502"/>
              <a:gd name="connsiteX1" fmla="*/ 9098615 w 12201525"/>
              <a:gd name="connsiteY1" fmla="*/ 0 h 6873502"/>
              <a:gd name="connsiteX2" fmla="*/ 12201525 w 12201525"/>
              <a:gd name="connsiteY2" fmla="*/ 3568327 h 6873502"/>
              <a:gd name="connsiteX3" fmla="*/ 12191999 w 12201525"/>
              <a:gd name="connsiteY3" fmla="*/ 6873502 h 6873502"/>
              <a:gd name="connsiteX4" fmla="*/ 0 w 12201525"/>
              <a:gd name="connsiteY4" fmla="*/ 6873502 h 6873502"/>
              <a:gd name="connsiteX5" fmla="*/ 0 w 12201525"/>
              <a:gd name="connsiteY5" fmla="*/ 15502 h 6873502"/>
              <a:gd name="connsiteX0" fmla="*/ 0 w 12201525"/>
              <a:gd name="connsiteY0" fmla="*/ 15502 h 6873502"/>
              <a:gd name="connsiteX1" fmla="*/ 9098615 w 12201525"/>
              <a:gd name="connsiteY1" fmla="*/ 0 h 6873502"/>
              <a:gd name="connsiteX2" fmla="*/ 12201525 w 12201525"/>
              <a:gd name="connsiteY2" fmla="*/ 3568327 h 6873502"/>
              <a:gd name="connsiteX3" fmla="*/ 12191999 w 12201525"/>
              <a:gd name="connsiteY3" fmla="*/ 6873502 h 6873502"/>
              <a:gd name="connsiteX4" fmla="*/ 0 w 12201525"/>
              <a:gd name="connsiteY4" fmla="*/ 6873502 h 6873502"/>
              <a:gd name="connsiteX5" fmla="*/ 0 w 12201525"/>
              <a:gd name="connsiteY5" fmla="*/ 15502 h 6873502"/>
              <a:gd name="connsiteX0" fmla="*/ 0 w 12201525"/>
              <a:gd name="connsiteY0" fmla="*/ 15502 h 6873502"/>
              <a:gd name="connsiteX1" fmla="*/ 9098615 w 12201525"/>
              <a:gd name="connsiteY1" fmla="*/ 0 h 6873502"/>
              <a:gd name="connsiteX2" fmla="*/ 12201525 w 12201525"/>
              <a:gd name="connsiteY2" fmla="*/ 3568327 h 6873502"/>
              <a:gd name="connsiteX3" fmla="*/ 12191999 w 12201525"/>
              <a:gd name="connsiteY3" fmla="*/ 6873502 h 6873502"/>
              <a:gd name="connsiteX4" fmla="*/ 0 w 12201525"/>
              <a:gd name="connsiteY4" fmla="*/ 6873502 h 6873502"/>
              <a:gd name="connsiteX5" fmla="*/ 0 w 12201525"/>
              <a:gd name="connsiteY5" fmla="*/ 15502 h 6873502"/>
              <a:gd name="connsiteX0" fmla="*/ 0 w 12201525"/>
              <a:gd name="connsiteY0" fmla="*/ 6876 h 6864876"/>
              <a:gd name="connsiteX1" fmla="*/ 9098615 w 12201525"/>
              <a:gd name="connsiteY1" fmla="*/ 0 h 6864876"/>
              <a:gd name="connsiteX2" fmla="*/ 12201525 w 12201525"/>
              <a:gd name="connsiteY2" fmla="*/ 3559701 h 6864876"/>
              <a:gd name="connsiteX3" fmla="*/ 12191999 w 12201525"/>
              <a:gd name="connsiteY3" fmla="*/ 6864876 h 6864876"/>
              <a:gd name="connsiteX4" fmla="*/ 0 w 12201525"/>
              <a:gd name="connsiteY4" fmla="*/ 6864876 h 6864876"/>
              <a:gd name="connsiteX5" fmla="*/ 0 w 12201525"/>
              <a:gd name="connsiteY5" fmla="*/ 6876 h 6864876"/>
              <a:gd name="connsiteX0" fmla="*/ 0 w 12201525"/>
              <a:gd name="connsiteY0" fmla="*/ 6876 h 6864876"/>
              <a:gd name="connsiteX1" fmla="*/ 9098615 w 12201525"/>
              <a:gd name="connsiteY1" fmla="*/ 0 h 6864876"/>
              <a:gd name="connsiteX2" fmla="*/ 12201525 w 12201525"/>
              <a:gd name="connsiteY2" fmla="*/ 3559701 h 6864876"/>
              <a:gd name="connsiteX3" fmla="*/ 12191999 w 12201525"/>
              <a:gd name="connsiteY3" fmla="*/ 6864876 h 6864876"/>
              <a:gd name="connsiteX4" fmla="*/ 0 w 12201525"/>
              <a:gd name="connsiteY4" fmla="*/ 6864876 h 6864876"/>
              <a:gd name="connsiteX5" fmla="*/ 0 w 12201525"/>
              <a:gd name="connsiteY5" fmla="*/ 6876 h 6864876"/>
              <a:gd name="connsiteX0" fmla="*/ 0 w 12201525"/>
              <a:gd name="connsiteY0" fmla="*/ 6876 h 6864876"/>
              <a:gd name="connsiteX1" fmla="*/ 9133121 w 12201525"/>
              <a:gd name="connsiteY1" fmla="*/ 0 h 6864876"/>
              <a:gd name="connsiteX2" fmla="*/ 12201525 w 12201525"/>
              <a:gd name="connsiteY2" fmla="*/ 3559701 h 6864876"/>
              <a:gd name="connsiteX3" fmla="*/ 12191999 w 12201525"/>
              <a:gd name="connsiteY3" fmla="*/ 6864876 h 6864876"/>
              <a:gd name="connsiteX4" fmla="*/ 0 w 12201525"/>
              <a:gd name="connsiteY4" fmla="*/ 6864876 h 6864876"/>
              <a:gd name="connsiteX5" fmla="*/ 0 w 12201525"/>
              <a:gd name="connsiteY5" fmla="*/ 6876 h 6864876"/>
              <a:gd name="connsiteX0" fmla="*/ 0 w 12201525"/>
              <a:gd name="connsiteY0" fmla="*/ 6876 h 6864876"/>
              <a:gd name="connsiteX1" fmla="*/ 9133121 w 12201525"/>
              <a:gd name="connsiteY1" fmla="*/ 0 h 6864876"/>
              <a:gd name="connsiteX2" fmla="*/ 12201525 w 12201525"/>
              <a:gd name="connsiteY2" fmla="*/ 3559701 h 6864876"/>
              <a:gd name="connsiteX3" fmla="*/ 12191999 w 12201525"/>
              <a:gd name="connsiteY3" fmla="*/ 6864876 h 6864876"/>
              <a:gd name="connsiteX4" fmla="*/ 0 w 12201525"/>
              <a:gd name="connsiteY4" fmla="*/ 6864876 h 6864876"/>
              <a:gd name="connsiteX5" fmla="*/ 0 w 12201525"/>
              <a:gd name="connsiteY5" fmla="*/ 6876 h 6864876"/>
              <a:gd name="connsiteX0" fmla="*/ 0 w 12201525"/>
              <a:gd name="connsiteY0" fmla="*/ 6876 h 6864876"/>
              <a:gd name="connsiteX1" fmla="*/ 9133121 w 12201525"/>
              <a:gd name="connsiteY1" fmla="*/ 0 h 6864876"/>
              <a:gd name="connsiteX2" fmla="*/ 12201525 w 12201525"/>
              <a:gd name="connsiteY2" fmla="*/ 3559701 h 6864876"/>
              <a:gd name="connsiteX3" fmla="*/ 12191999 w 12201525"/>
              <a:gd name="connsiteY3" fmla="*/ 6864876 h 6864876"/>
              <a:gd name="connsiteX4" fmla="*/ 0 w 12201525"/>
              <a:gd name="connsiteY4" fmla="*/ 6864876 h 6864876"/>
              <a:gd name="connsiteX5" fmla="*/ 0 w 12201525"/>
              <a:gd name="connsiteY5" fmla="*/ 6876 h 6864876"/>
              <a:gd name="connsiteX0" fmla="*/ 0 w 12201525"/>
              <a:gd name="connsiteY0" fmla="*/ 6876 h 6864876"/>
              <a:gd name="connsiteX1" fmla="*/ 9127742 w 12201525"/>
              <a:gd name="connsiteY1" fmla="*/ 0 h 6864876"/>
              <a:gd name="connsiteX2" fmla="*/ 12201525 w 12201525"/>
              <a:gd name="connsiteY2" fmla="*/ 3559701 h 6864876"/>
              <a:gd name="connsiteX3" fmla="*/ 12191999 w 12201525"/>
              <a:gd name="connsiteY3" fmla="*/ 6864876 h 6864876"/>
              <a:gd name="connsiteX4" fmla="*/ 0 w 12201525"/>
              <a:gd name="connsiteY4" fmla="*/ 6864876 h 6864876"/>
              <a:gd name="connsiteX5" fmla="*/ 0 w 12201525"/>
              <a:gd name="connsiteY5" fmla="*/ 6876 h 6864876"/>
              <a:gd name="connsiteX0" fmla="*/ 0 w 12201525"/>
              <a:gd name="connsiteY0" fmla="*/ 6876 h 6864876"/>
              <a:gd name="connsiteX1" fmla="*/ 9133121 w 12201525"/>
              <a:gd name="connsiteY1" fmla="*/ 0 h 6864876"/>
              <a:gd name="connsiteX2" fmla="*/ 12201525 w 12201525"/>
              <a:gd name="connsiteY2" fmla="*/ 3559701 h 6864876"/>
              <a:gd name="connsiteX3" fmla="*/ 12191999 w 12201525"/>
              <a:gd name="connsiteY3" fmla="*/ 6864876 h 6864876"/>
              <a:gd name="connsiteX4" fmla="*/ 0 w 12201525"/>
              <a:gd name="connsiteY4" fmla="*/ 6864876 h 6864876"/>
              <a:gd name="connsiteX5" fmla="*/ 0 w 12201525"/>
              <a:gd name="connsiteY5" fmla="*/ 6876 h 6864876"/>
              <a:gd name="connsiteX0" fmla="*/ 0 w 12201525"/>
              <a:gd name="connsiteY0" fmla="*/ 1498 h 6859498"/>
              <a:gd name="connsiteX1" fmla="*/ 9133121 w 12201525"/>
              <a:gd name="connsiteY1" fmla="*/ 0 h 6859498"/>
              <a:gd name="connsiteX2" fmla="*/ 12201525 w 12201525"/>
              <a:gd name="connsiteY2" fmla="*/ 3554323 h 6859498"/>
              <a:gd name="connsiteX3" fmla="*/ 12191999 w 12201525"/>
              <a:gd name="connsiteY3" fmla="*/ 6859498 h 6859498"/>
              <a:gd name="connsiteX4" fmla="*/ 0 w 12201525"/>
              <a:gd name="connsiteY4" fmla="*/ 6859498 h 6859498"/>
              <a:gd name="connsiteX5" fmla="*/ 0 w 12201525"/>
              <a:gd name="connsiteY5" fmla="*/ 1498 h 6859498"/>
              <a:gd name="connsiteX0" fmla="*/ 0 w 12196930"/>
              <a:gd name="connsiteY0" fmla="*/ 1498 h 6859498"/>
              <a:gd name="connsiteX1" fmla="*/ 9133121 w 12196930"/>
              <a:gd name="connsiteY1" fmla="*/ 0 h 6859498"/>
              <a:gd name="connsiteX2" fmla="*/ 12196930 w 12196930"/>
              <a:gd name="connsiteY2" fmla="*/ 3549728 h 6859498"/>
              <a:gd name="connsiteX3" fmla="*/ 12191999 w 12196930"/>
              <a:gd name="connsiteY3" fmla="*/ 6859498 h 6859498"/>
              <a:gd name="connsiteX4" fmla="*/ 0 w 12196930"/>
              <a:gd name="connsiteY4" fmla="*/ 6859498 h 6859498"/>
              <a:gd name="connsiteX5" fmla="*/ 0 w 12196930"/>
              <a:gd name="connsiteY5" fmla="*/ 1498 h 6859498"/>
              <a:gd name="connsiteX0" fmla="*/ 0 w 12192599"/>
              <a:gd name="connsiteY0" fmla="*/ 1498 h 6859498"/>
              <a:gd name="connsiteX1" fmla="*/ 9133121 w 12192599"/>
              <a:gd name="connsiteY1" fmla="*/ 0 h 6859498"/>
              <a:gd name="connsiteX2" fmla="*/ 12187740 w 12192599"/>
              <a:gd name="connsiteY2" fmla="*/ 3549728 h 6859498"/>
              <a:gd name="connsiteX3" fmla="*/ 12191999 w 12192599"/>
              <a:gd name="connsiteY3" fmla="*/ 6859498 h 6859498"/>
              <a:gd name="connsiteX4" fmla="*/ 0 w 12192599"/>
              <a:gd name="connsiteY4" fmla="*/ 6859498 h 6859498"/>
              <a:gd name="connsiteX5" fmla="*/ 0 w 12192599"/>
              <a:gd name="connsiteY5" fmla="*/ 1498 h 6859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599" h="6859498">
                <a:moveTo>
                  <a:pt x="0" y="1498"/>
                </a:moveTo>
                <a:lnTo>
                  <a:pt x="9133121" y="0"/>
                </a:lnTo>
                <a:cubicBezTo>
                  <a:pt x="10941201" y="1093691"/>
                  <a:pt x="11816297" y="2559984"/>
                  <a:pt x="12187740" y="3549728"/>
                </a:cubicBezTo>
                <a:cubicBezTo>
                  <a:pt x="12184565" y="4651453"/>
                  <a:pt x="12195174" y="5757773"/>
                  <a:pt x="12191999" y="6859498"/>
                </a:cubicBezTo>
                <a:lnTo>
                  <a:pt x="0" y="6859498"/>
                </a:lnTo>
                <a:lnTo>
                  <a:pt x="0" y="1498"/>
                </a:lnTo>
                <a:close/>
              </a:path>
            </a:pathLst>
          </a:custGeom>
        </p:spPr>
      </p:pic>
      <p:pic>
        <p:nvPicPr>
          <p:cNvPr id="8" name="Bildobjekt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184571" y="5870826"/>
            <a:ext cx="2661871" cy="662020"/>
          </a:xfrm>
          <a:prstGeom prst="rect">
            <a:avLst/>
          </a:prstGeom>
        </p:spPr>
      </p:pic>
      <p:pic>
        <p:nvPicPr>
          <p:cNvPr id="9" name="Bildobjekt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850570" y="5870826"/>
            <a:ext cx="2928863" cy="724836"/>
          </a:xfrm>
          <a:prstGeom prst="rect">
            <a:avLst/>
          </a:prstGeom>
        </p:spPr>
      </p:pic>
    </p:spTree>
    <p:extLst>
      <p:ext uri="{BB962C8B-B14F-4D97-AF65-F5344CB8AC3E}">
        <p14:creationId xmlns:p14="http://schemas.microsoft.com/office/powerpoint/2010/main" val="33566336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pPr lvl="0" eaLnBrk="0" fontAlgn="base" hangingPunct="0">
              <a:lnSpc>
                <a:spcPct val="100000"/>
              </a:lnSpc>
              <a:spcAft>
                <a:spcPct val="0"/>
              </a:spcAft>
            </a:pPr>
            <a:r>
              <a:rPr lang="sv-SE" altLang="sv-SE" sz="2700" dirty="0">
                <a:solidFill>
                  <a:srgbClr val="000000"/>
                </a:solidFill>
                <a:latin typeface="Arial" panose="020B0604020202020204" pitchFamily="34" charset="0"/>
                <a:ea typeface="Calibri" panose="020F0502020204030204" pitchFamily="34" charset="0"/>
              </a:rPr>
              <a:t>Vård- och insatsprogram (VIP) – inom programområde psykisk hälsa</a:t>
            </a:r>
            <a:r>
              <a:rPr kumimoji="0" lang="sv-SE" altLang="sv-SE" sz="2700" b="0" i="0" u="none" strike="noStrike" cap="none" normalizeH="0" baseline="0" dirty="0" smtClean="0">
                <a:ln>
                  <a:noFill/>
                </a:ln>
                <a:solidFill>
                  <a:schemeClr val="tx1"/>
                </a:solidFill>
                <a:effectLst/>
                <a:latin typeface="Arial" panose="020B0604020202020204" pitchFamily="34" charset="0"/>
              </a:rPr>
              <a:t/>
            </a:r>
            <a:br>
              <a:rPr kumimoji="0" lang="sv-SE" altLang="sv-SE" sz="2700" b="0" i="0" u="none" strike="noStrike" cap="none" normalizeH="0" baseline="0" dirty="0" smtClean="0">
                <a:ln>
                  <a:noFill/>
                </a:ln>
                <a:solidFill>
                  <a:schemeClr val="tx1"/>
                </a:solidFill>
                <a:effectLst/>
                <a:latin typeface="Arial" panose="020B0604020202020204" pitchFamily="34" charset="0"/>
              </a:rPr>
            </a:br>
            <a:r>
              <a:rPr lang="sv-SE" altLang="sv-SE" sz="2700" dirty="0">
                <a:solidFill>
                  <a:srgbClr val="000000"/>
                </a:solidFill>
                <a:latin typeface="Arial" panose="020B0604020202020204" pitchFamily="34" charset="0"/>
                <a:ea typeface="Calibri" panose="020F0502020204030204" pitchFamily="34" charset="0"/>
              </a:rPr>
              <a:t> </a:t>
            </a:r>
            <a:r>
              <a:rPr lang="sv-SE" altLang="sv-SE" sz="2700" dirty="0">
                <a:solidFill>
                  <a:srgbClr val="000000"/>
                </a:solidFill>
                <a:latin typeface="Arial" panose="020B0604020202020204" pitchFamily="34" charset="0"/>
                <a:ea typeface="Calibri" panose="020F0502020204030204" pitchFamily="34" charset="0"/>
                <a:hlinkClick r:id="rId3"/>
              </a:rPr>
              <a:t>www.vardochinsats.se</a:t>
            </a:r>
            <a:r>
              <a:rPr kumimoji="0" lang="sv-SE" altLang="sv-SE" sz="2800" b="0" i="0" u="none" strike="noStrike" cap="none" normalizeH="0" baseline="0" dirty="0" smtClean="0">
                <a:ln>
                  <a:noFill/>
                </a:ln>
                <a:solidFill>
                  <a:schemeClr val="tx1"/>
                </a:solidFill>
                <a:effectLst/>
                <a:latin typeface="Arial" panose="020B0604020202020204" pitchFamily="34" charset="0"/>
              </a:rPr>
              <a:t/>
            </a:r>
            <a:br>
              <a:rPr kumimoji="0" lang="sv-SE" altLang="sv-SE" sz="2800" b="0" i="0" u="none" strike="noStrike" cap="none" normalizeH="0" baseline="0" dirty="0" smtClean="0">
                <a:ln>
                  <a:noFill/>
                </a:ln>
                <a:solidFill>
                  <a:schemeClr val="tx1"/>
                </a:solidFill>
                <a:effectLst/>
                <a:latin typeface="Arial" panose="020B0604020202020204" pitchFamily="34" charset="0"/>
              </a:rPr>
            </a:br>
            <a:endParaRPr lang="sv-SE" dirty="0"/>
          </a:p>
        </p:txBody>
      </p:sp>
      <p:sp>
        <p:nvSpPr>
          <p:cNvPr id="3" name="Platshållare för innehåll 2"/>
          <p:cNvSpPr>
            <a:spLocks noGrp="1"/>
          </p:cNvSpPr>
          <p:nvPr>
            <p:ph idx="1"/>
          </p:nvPr>
        </p:nvSpPr>
        <p:spPr>
          <a:xfrm>
            <a:off x="589722" y="1302027"/>
            <a:ext cx="10515600" cy="4330030"/>
          </a:xfrm>
        </p:spPr>
        <p:txBody>
          <a:bodyPr>
            <a:normAutofit fontScale="85000" lnSpcReduction="20000"/>
          </a:bodyPr>
          <a:lstStyle/>
          <a:p>
            <a:pPr marL="0" indent="0">
              <a:buNone/>
            </a:pPr>
            <a:r>
              <a:rPr lang="sv-SE" sz="3200" dirty="0" smtClean="0"/>
              <a:t>Vad </a:t>
            </a:r>
            <a:r>
              <a:rPr lang="sv-SE" sz="3200" dirty="0"/>
              <a:t>är nationella vård- och </a:t>
            </a:r>
            <a:r>
              <a:rPr lang="sv-SE" sz="3200" dirty="0" smtClean="0"/>
              <a:t>insatsprogram?</a:t>
            </a:r>
            <a:endParaRPr lang="sv-SE" sz="3200" dirty="0"/>
          </a:p>
          <a:p>
            <a:endParaRPr lang="sv-SE" sz="3200" dirty="0"/>
          </a:p>
          <a:p>
            <a:pPr marL="285750" indent="-285750">
              <a:buFontTx/>
              <a:buChar char="-"/>
            </a:pPr>
            <a:r>
              <a:rPr lang="sv-SE" dirty="0"/>
              <a:t>Del av nationell kunskapsstyrning</a:t>
            </a:r>
          </a:p>
          <a:p>
            <a:pPr marL="285750" indent="-285750">
              <a:buFontTx/>
              <a:buChar char="-"/>
            </a:pPr>
            <a:r>
              <a:rPr lang="sv-SE" dirty="0"/>
              <a:t>Ett nationellt kunskapsstöd </a:t>
            </a:r>
          </a:p>
          <a:p>
            <a:pPr marL="285750" indent="-285750">
              <a:buFontTx/>
              <a:buChar char="-"/>
            </a:pPr>
            <a:r>
              <a:rPr lang="sv-SE" dirty="0"/>
              <a:t>Riktar sig till flera olika verksamheter i kommun och region</a:t>
            </a:r>
          </a:p>
          <a:p>
            <a:pPr marL="285750" indent="-285750">
              <a:buFontTx/>
              <a:buChar char="-"/>
            </a:pPr>
            <a:r>
              <a:rPr lang="sv-SE" dirty="0"/>
              <a:t>Tillgängligt för alla</a:t>
            </a:r>
          </a:p>
          <a:p>
            <a:pPr marL="285750" indent="-285750">
              <a:buFontTx/>
              <a:buChar char="-"/>
            </a:pPr>
            <a:r>
              <a:rPr lang="sv-SE" dirty="0"/>
              <a:t>Baserat på gällande riktlinjer och kunskap</a:t>
            </a:r>
          </a:p>
          <a:p>
            <a:pPr marL="285750" indent="-285750">
              <a:buFontTx/>
              <a:buChar char="-"/>
            </a:pPr>
            <a:r>
              <a:rPr lang="sv-SE" dirty="0"/>
              <a:t>Kommer att uppdateras med tid – dynamiskt</a:t>
            </a:r>
          </a:p>
          <a:p>
            <a:endParaRPr lang="sv-SE" dirty="0"/>
          </a:p>
          <a:p>
            <a:pPr marL="0" indent="0">
              <a:buNone/>
            </a:pPr>
            <a:r>
              <a:rPr lang="sv-SE" dirty="0" smtClean="0"/>
              <a:t>Syfte</a:t>
            </a:r>
            <a:r>
              <a:rPr lang="sv-SE" dirty="0"/>
              <a:t>: En del i att nå jämlik och personcentrerad vård baserad på evidens och aktuell kunskap</a:t>
            </a:r>
          </a:p>
          <a:p>
            <a:pPr marL="0" indent="0">
              <a:buNone/>
            </a:pPr>
            <a:endParaRPr lang="sv-SE" dirty="0" smtClean="0"/>
          </a:p>
          <a:p>
            <a:pPr marL="0" indent="0">
              <a:buNone/>
            </a:pPr>
            <a:endParaRPr lang="sv-SE" dirty="0" smtClean="0"/>
          </a:p>
          <a:p>
            <a:pPr marL="0" indent="0">
              <a:buNone/>
            </a:pPr>
            <a:endParaRPr lang="sv-SE" dirty="0" smtClean="0"/>
          </a:p>
          <a:p>
            <a:pPr marL="0" indent="0">
              <a:buNone/>
            </a:pPr>
            <a:endParaRPr lang="sv-SE" dirty="0" smtClean="0"/>
          </a:p>
          <a:p>
            <a:pPr marL="0" indent="0">
              <a:buNone/>
            </a:pPr>
            <a:endParaRPr lang="sv-SE" dirty="0"/>
          </a:p>
        </p:txBody>
      </p:sp>
      <p:pic>
        <p:nvPicPr>
          <p:cNvPr id="8" name="Bildobjekt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51914" y="5675739"/>
            <a:ext cx="2649698" cy="658992"/>
          </a:xfrm>
          <a:prstGeom prst="rect">
            <a:avLst/>
          </a:prstGeom>
        </p:spPr>
      </p:pic>
      <p:pic>
        <p:nvPicPr>
          <p:cNvPr id="9" name="Bildobjekt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87285" y="5632057"/>
            <a:ext cx="3232299" cy="799930"/>
          </a:xfrm>
          <a:prstGeom prst="rect">
            <a:avLst/>
          </a:prstGeom>
        </p:spPr>
      </p:pic>
      <p:sp>
        <p:nvSpPr>
          <p:cNvPr id="4" name="Rectangle 2"/>
          <p:cNvSpPr>
            <a:spLocks noChangeArrowheads="1"/>
          </p:cNvSpPr>
          <p:nvPr/>
        </p:nvSpPr>
        <p:spPr bwMode="auto">
          <a:xfrm>
            <a:off x="3002146" y="1233488"/>
            <a:ext cx="1039810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sp>
        <p:nvSpPr>
          <p:cNvPr id="5" name="Rectangle 3"/>
          <p:cNvSpPr>
            <a:spLocks noChangeArrowheads="1"/>
          </p:cNvSpPr>
          <p:nvPr/>
        </p:nvSpPr>
        <p:spPr bwMode="auto">
          <a:xfrm>
            <a:off x="760651" y="5140175"/>
            <a:ext cx="705625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altLang="sv-SE" sz="1400" b="0"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rPr>
              <a:t>.</a:t>
            </a:r>
            <a:endParaRPr kumimoji="0" lang="sv-SE" altLang="sv-SE" sz="24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325048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pPr lvl="0" eaLnBrk="0" fontAlgn="base" hangingPunct="0">
              <a:lnSpc>
                <a:spcPct val="100000"/>
              </a:lnSpc>
              <a:spcAft>
                <a:spcPct val="0"/>
              </a:spcAft>
            </a:pPr>
            <a:r>
              <a:rPr lang="sv-SE" altLang="sv-SE" sz="2700" dirty="0">
                <a:solidFill>
                  <a:srgbClr val="000000"/>
                </a:solidFill>
                <a:latin typeface="Arial" panose="020B0604020202020204" pitchFamily="34" charset="0"/>
                <a:ea typeface="Calibri" panose="020F0502020204030204" pitchFamily="34" charset="0"/>
              </a:rPr>
              <a:t>Vård- och insatsprogram (VIP) – inom programområde psykisk hälsa</a:t>
            </a:r>
            <a:r>
              <a:rPr kumimoji="0" lang="sv-SE" altLang="sv-SE" sz="2700" b="0" i="0" u="none" strike="noStrike" cap="none" normalizeH="0" baseline="0" dirty="0" smtClean="0">
                <a:ln>
                  <a:noFill/>
                </a:ln>
                <a:solidFill>
                  <a:schemeClr val="tx1"/>
                </a:solidFill>
                <a:effectLst/>
                <a:latin typeface="Arial" panose="020B0604020202020204" pitchFamily="34" charset="0"/>
              </a:rPr>
              <a:t/>
            </a:r>
            <a:br>
              <a:rPr kumimoji="0" lang="sv-SE" altLang="sv-SE" sz="2700" b="0" i="0" u="none" strike="noStrike" cap="none" normalizeH="0" baseline="0" dirty="0" smtClean="0">
                <a:ln>
                  <a:noFill/>
                </a:ln>
                <a:solidFill>
                  <a:schemeClr val="tx1"/>
                </a:solidFill>
                <a:effectLst/>
                <a:latin typeface="Arial" panose="020B0604020202020204" pitchFamily="34" charset="0"/>
              </a:rPr>
            </a:br>
            <a:r>
              <a:rPr lang="sv-SE" altLang="sv-SE" sz="2700" dirty="0">
                <a:solidFill>
                  <a:srgbClr val="000000"/>
                </a:solidFill>
                <a:latin typeface="Arial" panose="020B0604020202020204" pitchFamily="34" charset="0"/>
                <a:ea typeface="Calibri" panose="020F0502020204030204" pitchFamily="34" charset="0"/>
              </a:rPr>
              <a:t> </a:t>
            </a:r>
            <a:r>
              <a:rPr lang="sv-SE" altLang="sv-SE" sz="2700" dirty="0">
                <a:solidFill>
                  <a:srgbClr val="000000"/>
                </a:solidFill>
                <a:latin typeface="Arial" panose="020B0604020202020204" pitchFamily="34" charset="0"/>
                <a:ea typeface="Calibri" panose="020F0502020204030204" pitchFamily="34" charset="0"/>
                <a:hlinkClick r:id="rId3"/>
              </a:rPr>
              <a:t>www.vardochinsats.se</a:t>
            </a:r>
            <a:r>
              <a:rPr kumimoji="0" lang="sv-SE" altLang="sv-SE" sz="2800" b="0" i="0" u="none" strike="noStrike" cap="none" normalizeH="0" baseline="0" dirty="0" smtClean="0">
                <a:ln>
                  <a:noFill/>
                </a:ln>
                <a:solidFill>
                  <a:schemeClr val="tx1"/>
                </a:solidFill>
                <a:effectLst/>
                <a:latin typeface="Arial" panose="020B0604020202020204" pitchFamily="34" charset="0"/>
              </a:rPr>
              <a:t/>
            </a:r>
            <a:br>
              <a:rPr kumimoji="0" lang="sv-SE" altLang="sv-SE" sz="2800" b="0" i="0" u="none" strike="noStrike" cap="none" normalizeH="0" baseline="0" dirty="0" smtClean="0">
                <a:ln>
                  <a:noFill/>
                </a:ln>
                <a:solidFill>
                  <a:schemeClr val="tx1"/>
                </a:solidFill>
                <a:effectLst/>
                <a:latin typeface="Arial" panose="020B0604020202020204" pitchFamily="34" charset="0"/>
              </a:rPr>
            </a:br>
            <a:endParaRPr lang="sv-SE" dirty="0"/>
          </a:p>
        </p:txBody>
      </p:sp>
      <p:sp>
        <p:nvSpPr>
          <p:cNvPr id="3" name="Platshållare för innehåll 2"/>
          <p:cNvSpPr>
            <a:spLocks noGrp="1"/>
          </p:cNvSpPr>
          <p:nvPr>
            <p:ph idx="1"/>
          </p:nvPr>
        </p:nvSpPr>
        <p:spPr>
          <a:xfrm>
            <a:off x="589722" y="1302027"/>
            <a:ext cx="10515600" cy="4330030"/>
          </a:xfrm>
        </p:spPr>
        <p:txBody>
          <a:bodyPr>
            <a:normAutofit fontScale="92500" lnSpcReduction="10000"/>
          </a:bodyPr>
          <a:lstStyle/>
          <a:p>
            <a:pPr marL="0" indent="0">
              <a:buNone/>
            </a:pPr>
            <a:endParaRPr lang="sv-SE" dirty="0"/>
          </a:p>
          <a:p>
            <a:pPr marL="0" indent="0">
              <a:buNone/>
            </a:pPr>
            <a:r>
              <a:rPr lang="sv-SE" b="1" dirty="0" smtClean="0"/>
              <a:t>Diskussion kring implementering</a:t>
            </a:r>
          </a:p>
          <a:p>
            <a:pPr marL="0" indent="0">
              <a:buNone/>
            </a:pPr>
            <a:endParaRPr lang="sv-SE" dirty="0"/>
          </a:p>
          <a:p>
            <a:pPr>
              <a:buFontTx/>
              <a:buChar char="-"/>
            </a:pPr>
            <a:r>
              <a:rPr lang="sv-SE" dirty="0" smtClean="0"/>
              <a:t>Vad ser ni är de största vinsterna med att använda vård- och insatsprogrammen för er verksamhet? </a:t>
            </a:r>
          </a:p>
          <a:p>
            <a:endParaRPr lang="sv-SE" dirty="0" smtClean="0"/>
          </a:p>
          <a:p>
            <a:pPr>
              <a:buFontTx/>
              <a:buChar char="-"/>
            </a:pPr>
            <a:r>
              <a:rPr lang="sv-SE" dirty="0" smtClean="0"/>
              <a:t>Hur ska vi säkerställa att vinsterna kommer </a:t>
            </a:r>
            <a:r>
              <a:rPr lang="sv-SE" dirty="0" smtClean="0"/>
              <a:t>individen tillgodo </a:t>
            </a:r>
            <a:r>
              <a:rPr lang="sv-SE" dirty="0" smtClean="0"/>
              <a:t>(implementering av verktyget)? </a:t>
            </a:r>
          </a:p>
          <a:p>
            <a:pPr marL="0" indent="0">
              <a:buNone/>
            </a:pPr>
            <a:endParaRPr lang="sv-SE" dirty="0" smtClean="0"/>
          </a:p>
          <a:p>
            <a:pPr>
              <a:buFontTx/>
              <a:buChar char="-"/>
            </a:pPr>
            <a:r>
              <a:rPr lang="sv-SE" dirty="0" smtClean="0"/>
              <a:t>Farhågor?</a:t>
            </a:r>
          </a:p>
          <a:p>
            <a:pPr marL="0" indent="0">
              <a:buNone/>
            </a:pPr>
            <a:endParaRPr lang="sv-SE" dirty="0" smtClean="0"/>
          </a:p>
          <a:p>
            <a:pPr marL="0" indent="0">
              <a:buNone/>
            </a:pPr>
            <a:endParaRPr lang="sv-SE" dirty="0" smtClean="0"/>
          </a:p>
          <a:p>
            <a:pPr marL="0" indent="0">
              <a:buNone/>
            </a:pPr>
            <a:endParaRPr lang="sv-SE" dirty="0" smtClean="0"/>
          </a:p>
          <a:p>
            <a:pPr marL="0" indent="0">
              <a:buNone/>
            </a:pPr>
            <a:endParaRPr lang="sv-SE" dirty="0" smtClean="0"/>
          </a:p>
          <a:p>
            <a:pPr marL="0" indent="0">
              <a:buNone/>
            </a:pPr>
            <a:endParaRPr lang="sv-SE" dirty="0"/>
          </a:p>
        </p:txBody>
      </p:sp>
      <p:pic>
        <p:nvPicPr>
          <p:cNvPr id="8" name="Bildobjekt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51914" y="5675739"/>
            <a:ext cx="2649698" cy="658992"/>
          </a:xfrm>
          <a:prstGeom prst="rect">
            <a:avLst/>
          </a:prstGeom>
        </p:spPr>
      </p:pic>
      <p:pic>
        <p:nvPicPr>
          <p:cNvPr id="9" name="Bildobjekt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87285" y="5632057"/>
            <a:ext cx="3232299" cy="799930"/>
          </a:xfrm>
          <a:prstGeom prst="rect">
            <a:avLst/>
          </a:prstGeom>
        </p:spPr>
      </p:pic>
      <p:sp>
        <p:nvSpPr>
          <p:cNvPr id="4" name="Rectangle 2"/>
          <p:cNvSpPr>
            <a:spLocks noChangeArrowheads="1"/>
          </p:cNvSpPr>
          <p:nvPr/>
        </p:nvSpPr>
        <p:spPr bwMode="auto">
          <a:xfrm>
            <a:off x="3002146" y="1233488"/>
            <a:ext cx="1039810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sp>
        <p:nvSpPr>
          <p:cNvPr id="5" name="Rectangle 3"/>
          <p:cNvSpPr>
            <a:spLocks noChangeArrowheads="1"/>
          </p:cNvSpPr>
          <p:nvPr/>
        </p:nvSpPr>
        <p:spPr bwMode="auto">
          <a:xfrm>
            <a:off x="760651" y="5140175"/>
            <a:ext cx="705625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altLang="sv-SE" sz="1400" b="0"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rPr>
              <a:t>.</a:t>
            </a:r>
            <a:endParaRPr kumimoji="0" lang="sv-SE" altLang="sv-SE" sz="24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68926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4294967295"/>
          </p:nvPr>
        </p:nvSpPr>
        <p:spPr>
          <a:xfrm>
            <a:off x="0" y="1301750"/>
            <a:ext cx="10515600" cy="4330700"/>
          </a:xfrm>
        </p:spPr>
        <p:txBody>
          <a:bodyPr>
            <a:normAutofit/>
          </a:bodyPr>
          <a:lstStyle/>
          <a:p>
            <a:pPr marL="0" indent="0">
              <a:buNone/>
            </a:pPr>
            <a:endParaRPr lang="sv-SE" dirty="0"/>
          </a:p>
          <a:p>
            <a:pPr marL="0" indent="0">
              <a:buNone/>
            </a:pPr>
            <a:endParaRPr lang="sv-SE" dirty="0" smtClean="0"/>
          </a:p>
          <a:p>
            <a:pPr marL="0" indent="0">
              <a:buNone/>
            </a:pPr>
            <a:endParaRPr lang="sv-SE" dirty="0" smtClean="0"/>
          </a:p>
          <a:p>
            <a:pPr marL="0" indent="0">
              <a:buNone/>
            </a:pPr>
            <a:endParaRPr lang="sv-SE" dirty="0" smtClean="0"/>
          </a:p>
          <a:p>
            <a:pPr marL="0" indent="0">
              <a:buNone/>
            </a:pPr>
            <a:endParaRPr lang="sv-SE" dirty="0" smtClean="0"/>
          </a:p>
          <a:p>
            <a:pPr marL="0" indent="0">
              <a:buNone/>
            </a:pPr>
            <a:endParaRPr lang="sv-SE" dirty="0"/>
          </a:p>
        </p:txBody>
      </p:sp>
      <p:pic>
        <p:nvPicPr>
          <p:cNvPr id="8" name="Bildobjekt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51914" y="5675739"/>
            <a:ext cx="2649698" cy="658992"/>
          </a:xfrm>
          <a:prstGeom prst="rect">
            <a:avLst/>
          </a:prstGeom>
        </p:spPr>
      </p:pic>
      <p:pic>
        <p:nvPicPr>
          <p:cNvPr id="9" name="Bildobjekt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87285" y="5632057"/>
            <a:ext cx="3232299" cy="799930"/>
          </a:xfrm>
          <a:prstGeom prst="rect">
            <a:avLst/>
          </a:prstGeom>
        </p:spPr>
      </p:pic>
      <p:sp>
        <p:nvSpPr>
          <p:cNvPr id="4" name="Rectangle 2"/>
          <p:cNvSpPr>
            <a:spLocks noChangeArrowheads="1"/>
          </p:cNvSpPr>
          <p:nvPr/>
        </p:nvSpPr>
        <p:spPr bwMode="auto">
          <a:xfrm>
            <a:off x="3002146" y="1233488"/>
            <a:ext cx="1039810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sp>
        <p:nvSpPr>
          <p:cNvPr id="5" name="Rectangle 3"/>
          <p:cNvSpPr>
            <a:spLocks noChangeArrowheads="1"/>
          </p:cNvSpPr>
          <p:nvPr/>
        </p:nvSpPr>
        <p:spPr bwMode="auto">
          <a:xfrm>
            <a:off x="760651" y="5140175"/>
            <a:ext cx="705625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altLang="sv-SE" sz="1400" b="0"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rPr>
              <a:t>.</a:t>
            </a:r>
            <a:endParaRPr kumimoji="0" lang="sv-SE" altLang="sv-SE" sz="2400" b="0" i="0" u="none" strike="noStrike" cap="none" normalizeH="0" baseline="0" dirty="0" smtClean="0">
              <a:ln>
                <a:noFill/>
              </a:ln>
              <a:solidFill>
                <a:schemeClr val="tx1"/>
              </a:solidFill>
              <a:effectLst/>
              <a:latin typeface="Arial" panose="020B0604020202020204" pitchFamily="34" charset="0"/>
            </a:endParaRPr>
          </a:p>
        </p:txBody>
      </p:sp>
      <p:sp>
        <p:nvSpPr>
          <p:cNvPr id="7" name="textruta 6"/>
          <p:cNvSpPr txBox="1"/>
          <p:nvPr/>
        </p:nvSpPr>
        <p:spPr>
          <a:xfrm>
            <a:off x="760651" y="2852928"/>
            <a:ext cx="10193861" cy="1323439"/>
          </a:xfrm>
          <a:prstGeom prst="rect">
            <a:avLst/>
          </a:prstGeom>
          <a:noFill/>
        </p:spPr>
        <p:txBody>
          <a:bodyPr wrap="square" rtlCol="0">
            <a:spAutoFit/>
          </a:bodyPr>
          <a:lstStyle/>
          <a:p>
            <a:r>
              <a:rPr lang="sv-SE" sz="2000" dirty="0" smtClean="0"/>
              <a:t>För mer information, kontakta gärna; </a:t>
            </a:r>
          </a:p>
          <a:p>
            <a:endParaRPr lang="sv-SE" sz="2000" dirty="0" smtClean="0"/>
          </a:p>
          <a:p>
            <a:r>
              <a:rPr lang="sv-SE" sz="2000" dirty="0" smtClean="0"/>
              <a:t>Jenny Olofsson, processtödjare för nationella Vård- och insatsprogram i Jönköpings län.</a:t>
            </a:r>
          </a:p>
          <a:p>
            <a:r>
              <a:rPr lang="sv-SE" sz="2000" dirty="0" smtClean="0">
                <a:hlinkClick r:id="rId5"/>
              </a:rPr>
              <a:t>Jenny.olofsson@rjl.se</a:t>
            </a:r>
            <a:r>
              <a:rPr lang="sv-SE" sz="2000" dirty="0" smtClean="0"/>
              <a:t> 0761-287849 </a:t>
            </a:r>
            <a:endParaRPr lang="sv-SE" sz="2000" dirty="0"/>
          </a:p>
        </p:txBody>
      </p:sp>
      <p:sp>
        <p:nvSpPr>
          <p:cNvPr id="10" name="textruta 9"/>
          <p:cNvSpPr txBox="1"/>
          <p:nvPr/>
        </p:nvSpPr>
        <p:spPr>
          <a:xfrm>
            <a:off x="760651" y="1690688"/>
            <a:ext cx="6391263" cy="646331"/>
          </a:xfrm>
          <a:prstGeom prst="rect">
            <a:avLst/>
          </a:prstGeom>
          <a:noFill/>
        </p:spPr>
        <p:txBody>
          <a:bodyPr wrap="square" rtlCol="0">
            <a:spAutoFit/>
          </a:bodyPr>
          <a:lstStyle/>
          <a:p>
            <a:r>
              <a:rPr lang="sv-SE" sz="3600" dirty="0" smtClean="0"/>
              <a:t>Tack för att ni lyssnade!</a:t>
            </a:r>
          </a:p>
        </p:txBody>
      </p:sp>
    </p:spTree>
    <p:extLst>
      <p:ext uri="{BB962C8B-B14F-4D97-AF65-F5344CB8AC3E}">
        <p14:creationId xmlns:p14="http://schemas.microsoft.com/office/powerpoint/2010/main" val="18203023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8631</TotalTime>
  <Words>2071</Words>
  <Application>Microsoft Office PowerPoint</Application>
  <PresentationFormat>Bredbild</PresentationFormat>
  <Paragraphs>160</Paragraphs>
  <Slides>6</Slides>
  <Notes>6</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6</vt:i4>
      </vt:variant>
    </vt:vector>
  </HeadingPairs>
  <TitlesOfParts>
    <vt:vector size="10" baseType="lpstr">
      <vt:lpstr>Arial</vt:lpstr>
      <vt:lpstr>Calibri</vt:lpstr>
      <vt:lpstr>Calibri Light</vt:lpstr>
      <vt:lpstr>Office-tema</vt:lpstr>
      <vt:lpstr>Implementering VIP,  Jönköpings län  www.vardochinsats.se </vt:lpstr>
      <vt:lpstr>Vård- och insatsprogram (VIP) – inom programområde psykisk hälsa  www.vardochinsats.se </vt:lpstr>
      <vt:lpstr>Vård- och insatsprogram (VIP) – inom programområde psykisk hälsa  www.vardochinsats.se </vt:lpstr>
      <vt:lpstr>Vård- och insatsprogram (VIP) – inom programområde psykisk hälsa  www.vardochinsats.se </vt:lpstr>
      <vt:lpstr>Vård- och insatsprogram (VIP) – inom programområde psykisk hälsa  www.vardochinsats.se </vt:lpstr>
      <vt:lpstr>PowerPoint-presentation</vt:lpstr>
    </vt:vector>
  </TitlesOfParts>
  <Company>Region Jönköpings län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Implementering VIP, Jönköpings län</dc:title>
  <dc:creator>Olofsson Jenny</dc:creator>
  <cp:lastModifiedBy>Olofsson Jenny</cp:lastModifiedBy>
  <cp:revision>106</cp:revision>
  <cp:lastPrinted>2021-05-19T12:41:26Z</cp:lastPrinted>
  <dcterms:created xsi:type="dcterms:W3CDTF">2020-11-26T06:48:01Z</dcterms:created>
  <dcterms:modified xsi:type="dcterms:W3CDTF">2024-03-26T12:43:48Z</dcterms:modified>
</cp:coreProperties>
</file>