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258" r:id="rId2"/>
    <p:sldId id="349" r:id="rId3"/>
    <p:sldId id="418" r:id="rId4"/>
    <p:sldId id="419" r:id="rId5"/>
    <p:sldId id="420" r:id="rId6"/>
    <p:sldId id="354" r:id="rId7"/>
    <p:sldId id="352" r:id="rId8"/>
    <p:sldId id="353" r:id="rId9"/>
    <p:sldId id="416" r:id="rId10"/>
    <p:sldId id="359" r:id="rId11"/>
    <p:sldId id="362" r:id="rId12"/>
    <p:sldId id="363" r:id="rId13"/>
    <p:sldId id="361" r:id="rId14"/>
    <p:sldId id="365" r:id="rId15"/>
    <p:sldId id="366" r:id="rId16"/>
    <p:sldId id="368" r:id="rId17"/>
    <p:sldId id="364" r:id="rId18"/>
    <p:sldId id="369" r:id="rId19"/>
    <p:sldId id="370" r:id="rId20"/>
    <p:sldId id="371" r:id="rId21"/>
    <p:sldId id="372" r:id="rId22"/>
    <p:sldId id="373" r:id="rId23"/>
    <p:sldId id="355" r:id="rId24"/>
    <p:sldId id="374" r:id="rId25"/>
    <p:sldId id="417" r:id="rId26"/>
    <p:sldId id="375" r:id="rId27"/>
    <p:sldId id="376" r:id="rId28"/>
    <p:sldId id="377" r:id="rId29"/>
    <p:sldId id="382" r:id="rId30"/>
    <p:sldId id="383" r:id="rId31"/>
    <p:sldId id="384" r:id="rId32"/>
    <p:sldId id="386" r:id="rId33"/>
    <p:sldId id="381" r:id="rId34"/>
    <p:sldId id="426" r:id="rId35"/>
    <p:sldId id="427" r:id="rId36"/>
    <p:sldId id="387" r:id="rId37"/>
    <p:sldId id="428" r:id="rId38"/>
    <p:sldId id="429" r:id="rId39"/>
    <p:sldId id="430" r:id="rId40"/>
    <p:sldId id="389" r:id="rId41"/>
    <p:sldId id="394" r:id="rId42"/>
    <p:sldId id="431" r:id="rId43"/>
    <p:sldId id="388" r:id="rId44"/>
    <p:sldId id="391" r:id="rId45"/>
    <p:sldId id="413" r:id="rId46"/>
    <p:sldId id="411" r:id="rId47"/>
    <p:sldId id="412" r:id="rId48"/>
    <p:sldId id="432" r:id="rId49"/>
    <p:sldId id="433" r:id="rId50"/>
    <p:sldId id="399" r:id="rId51"/>
    <p:sldId id="400" r:id="rId52"/>
    <p:sldId id="423" r:id="rId53"/>
    <p:sldId id="424" r:id="rId54"/>
    <p:sldId id="425" r:id="rId55"/>
    <p:sldId id="410" r:id="rId56"/>
    <p:sldId id="350" r:id="rId57"/>
    <p:sldId id="351" r:id="rId58"/>
    <p:sldId id="434" r:id="rId5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9" autoAdjust="0"/>
    <p:restoredTop sz="82745" autoAdjust="0"/>
  </p:normalViewPr>
  <p:slideViewPr>
    <p:cSldViewPr snapToGrid="0">
      <p:cViewPr varScale="1">
        <p:scale>
          <a:sx n="57" d="100"/>
          <a:sy n="57" d="100"/>
        </p:scale>
        <p:origin x="848" y="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-fil01.lio.se\CIFS.HOMEDIR\RPO\Riktlinjer%20ADHD%20Autism\Prevalens%20Unika%20individer%20ADHD%20och%20autism%20Region%20&#214;sterg&#246;tland_RKL%202019-2021_BI%20&#229;tg&#228;rdad%20221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-fil01.lio.se\CIFS.HOMEDIR\RPO\Riktlinjer%20ADHD%20Autism\Prevalens%20Unika%20individer%20ADHD%20och%20autism%20Region%20&#214;sterg&#246;tland_RKL%202019-2021_BI%20&#229;tg&#228;rdad%20221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 </a:t>
            </a:r>
            <a:r>
              <a:rPr lang="en-US" dirty="0" smtClean="0"/>
              <a:t>841</a:t>
            </a:r>
            <a:r>
              <a:rPr lang="en-US" baseline="0" dirty="0" smtClean="0"/>
              <a:t> </a:t>
            </a:r>
            <a:r>
              <a:rPr lang="en-US" dirty="0" err="1"/>
              <a:t>Aspergers</a:t>
            </a:r>
            <a:r>
              <a:rPr lang="en-US" dirty="0"/>
              <a:t> </a:t>
            </a:r>
            <a:r>
              <a:rPr lang="en-US" dirty="0" err="1"/>
              <a:t>syndrom</a:t>
            </a:r>
            <a:endParaRPr lang="en-US" dirty="0"/>
          </a:p>
        </c:rich>
      </c:tx>
      <c:layout>
        <c:manualLayout>
          <c:xMode val="edge"/>
          <c:yMode val="edge"/>
          <c:x val="0.37149118562211975"/>
          <c:y val="2.3948917148296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7323975030621983E-2"/>
          <c:y val="8.4120571483392623E-2"/>
          <c:w val="0.91562511107581834"/>
          <c:h val="0.761178381010771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Blad1!$W$67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Blad1!$V$68:$V$70</c:f>
              <c:strCache>
                <c:ptCount val="3"/>
                <c:pt idx="0">
                  <c:v>RJL</c:v>
                </c:pt>
                <c:pt idx="1">
                  <c:v>RKL</c:v>
                </c:pt>
                <c:pt idx="2">
                  <c:v>RÖ</c:v>
                </c:pt>
              </c:strCache>
            </c:strRef>
          </c:cat>
          <c:val>
            <c:numRef>
              <c:f>Blad1!$W$68:$W$70</c:f>
              <c:numCache>
                <c:formatCode>#\ ###</c:formatCode>
                <c:ptCount val="3"/>
                <c:pt idx="0">
                  <c:v>4865</c:v>
                </c:pt>
                <c:pt idx="1">
                  <c:v>3973</c:v>
                </c:pt>
                <c:pt idx="2">
                  <c:v>8076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FB-4FEC-8EA4-0FAE8006C16F}"/>
            </c:ext>
          </c:extLst>
        </c:ser>
        <c:ser>
          <c:idx val="1"/>
          <c:order val="1"/>
          <c:tx>
            <c:strRef>
              <c:f>Blad1!$X$67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Blad1!$V$68:$V$70</c:f>
              <c:strCache>
                <c:ptCount val="3"/>
                <c:pt idx="0">
                  <c:v>RJL</c:v>
                </c:pt>
                <c:pt idx="1">
                  <c:v>RKL</c:v>
                </c:pt>
                <c:pt idx="2">
                  <c:v>RÖ</c:v>
                </c:pt>
              </c:strCache>
            </c:strRef>
          </c:cat>
          <c:val>
            <c:numRef>
              <c:f>Blad1!$X$68:$X$70</c:f>
              <c:numCache>
                <c:formatCode>#\ ###</c:formatCode>
                <c:ptCount val="3"/>
                <c:pt idx="0">
                  <c:v>5886</c:v>
                </c:pt>
                <c:pt idx="1">
                  <c:v>4317</c:v>
                </c:pt>
                <c:pt idx="2">
                  <c:v>8767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FB-4FEC-8EA4-0FAE8006C16F}"/>
            </c:ext>
          </c:extLst>
        </c:ser>
        <c:ser>
          <c:idx val="2"/>
          <c:order val="2"/>
          <c:tx>
            <c:strRef>
              <c:f>Blad1!$Y$67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Blad1!$V$68:$V$70</c:f>
              <c:strCache>
                <c:ptCount val="3"/>
                <c:pt idx="0">
                  <c:v>RJL</c:v>
                </c:pt>
                <c:pt idx="1">
                  <c:v>RKL</c:v>
                </c:pt>
                <c:pt idx="2">
                  <c:v>RÖ</c:v>
                </c:pt>
              </c:strCache>
            </c:strRef>
          </c:cat>
          <c:val>
            <c:numRef>
              <c:f>Blad1!$Y$68:$Y$70</c:f>
              <c:numCache>
                <c:formatCode>#\ ###</c:formatCode>
                <c:ptCount val="3"/>
                <c:pt idx="0">
                  <c:v>7014</c:v>
                </c:pt>
                <c:pt idx="1">
                  <c:v>4909</c:v>
                </c:pt>
                <c:pt idx="2">
                  <c:v>9832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FB-4FEC-8EA4-0FAE8006C1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923344"/>
        <c:axId val="583923016"/>
      </c:barChart>
      <c:catAx>
        <c:axId val="58392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3923016"/>
        <c:crosses val="autoZero"/>
        <c:auto val="1"/>
        <c:lblAlgn val="ctr"/>
        <c:lblOffset val="100"/>
        <c:noMultiLvlLbl val="0"/>
      </c:catAx>
      <c:valAx>
        <c:axId val="583923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392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 90 ADHD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6.1333639661090109E-2"/>
          <c:y val="0.19433494617203212"/>
          <c:w val="0.91037281480398502"/>
          <c:h val="0.739707648443717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Blad1!$W$67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Blad1!$V$68:$V$70</c:f>
              <c:strCache>
                <c:ptCount val="3"/>
                <c:pt idx="0">
                  <c:v>RJL</c:v>
                </c:pt>
                <c:pt idx="1">
                  <c:v>RKL</c:v>
                </c:pt>
                <c:pt idx="2">
                  <c:v>RÖ</c:v>
                </c:pt>
              </c:strCache>
            </c:strRef>
          </c:cat>
          <c:val>
            <c:numRef>
              <c:f>Blad1!$W$68:$W$70</c:f>
              <c:numCache>
                <c:formatCode>#\ ###</c:formatCode>
                <c:ptCount val="3"/>
                <c:pt idx="0">
                  <c:v>4865</c:v>
                </c:pt>
                <c:pt idx="1">
                  <c:v>3973</c:v>
                </c:pt>
                <c:pt idx="2">
                  <c:v>8076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7C-46F5-9D77-AFDF8E398291}"/>
            </c:ext>
          </c:extLst>
        </c:ser>
        <c:ser>
          <c:idx val="1"/>
          <c:order val="1"/>
          <c:tx>
            <c:strRef>
              <c:f>Blad1!$X$67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Blad1!$V$68:$V$70</c:f>
              <c:strCache>
                <c:ptCount val="3"/>
                <c:pt idx="0">
                  <c:v>RJL</c:v>
                </c:pt>
                <c:pt idx="1">
                  <c:v>RKL</c:v>
                </c:pt>
                <c:pt idx="2">
                  <c:v>RÖ</c:v>
                </c:pt>
              </c:strCache>
            </c:strRef>
          </c:cat>
          <c:val>
            <c:numRef>
              <c:f>Blad1!$X$68:$X$70</c:f>
              <c:numCache>
                <c:formatCode>#\ ###</c:formatCode>
                <c:ptCount val="3"/>
                <c:pt idx="0">
                  <c:v>5886</c:v>
                </c:pt>
                <c:pt idx="1">
                  <c:v>4317</c:v>
                </c:pt>
                <c:pt idx="2">
                  <c:v>8767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7C-46F5-9D77-AFDF8E398291}"/>
            </c:ext>
          </c:extLst>
        </c:ser>
        <c:ser>
          <c:idx val="2"/>
          <c:order val="2"/>
          <c:tx>
            <c:strRef>
              <c:f>Blad1!$Y$67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Blad1!$V$68:$V$70</c:f>
              <c:strCache>
                <c:ptCount val="3"/>
                <c:pt idx="0">
                  <c:v>RJL</c:v>
                </c:pt>
                <c:pt idx="1">
                  <c:v>RKL</c:v>
                </c:pt>
                <c:pt idx="2">
                  <c:v>RÖ</c:v>
                </c:pt>
              </c:strCache>
            </c:strRef>
          </c:cat>
          <c:val>
            <c:numRef>
              <c:f>Blad1!$Y$68:$Y$70</c:f>
              <c:numCache>
                <c:formatCode>#\ ###</c:formatCode>
                <c:ptCount val="3"/>
                <c:pt idx="0">
                  <c:v>7014</c:v>
                </c:pt>
                <c:pt idx="1">
                  <c:v>4909</c:v>
                </c:pt>
                <c:pt idx="2">
                  <c:v>9832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7C-46F5-9D77-AFDF8E398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923344"/>
        <c:axId val="583923016"/>
      </c:barChart>
      <c:catAx>
        <c:axId val="58392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3923016"/>
        <c:crosses val="autoZero"/>
        <c:auto val="1"/>
        <c:lblAlgn val="ctr"/>
        <c:lblOffset val="100"/>
        <c:noMultiLvlLbl val="0"/>
      </c:catAx>
      <c:valAx>
        <c:axId val="583923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8392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489288971504573E-2"/>
          <c:y val="1.1860770851734046E-3"/>
          <c:w val="0.2345340942960091"/>
          <c:h val="9.42753277463106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20C0F-8177-4507-8166-37FE76422FCE}" type="datetimeFigureOut">
              <a:rPr lang="sv-SE" smtClean="0"/>
              <a:t>2022-11-07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6406-F8C2-47E7-A555-BA87BCC03E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2394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dirty="0" smtClean="0"/>
          </a:p>
        </p:txBody>
      </p:sp>
      <p:sp>
        <p:nvSpPr>
          <p:cNvPr id="6758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E16EA-8B17-48ED-A35C-D393725C1ECB}" type="slidenum">
              <a:rPr kumimoji="0" lang="sv-SE" alt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altLang="sv-SE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7432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1107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5919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7890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4252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64025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8376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870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63768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33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75527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34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8047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88802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37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22054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När det gäller att erbjuda mångsidiga intensiva beteendeinsatser (EIBI) till barn (0-5 år) med autism så sker detta i god utsträckning.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38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335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39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78869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40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58964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41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92316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43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16091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44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64442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 smtClean="0"/>
          </a:p>
          <a:p>
            <a:endParaRPr lang="sv-SE" baseline="0" dirty="0" smtClean="0"/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48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58378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49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25688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50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8580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16464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51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41389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52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10939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53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4133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54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27879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AED3C7-0D5C-4288-AA1F-0653BA5DB7A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03408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AED3C7-0D5C-4288-AA1F-0653BA5DB7A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57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2914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8757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8999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064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794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9381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56406-F8C2-47E7-A555-BA87BCC03E51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559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4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Klicka här för att fylla i 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3758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50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 smtClean="0"/>
              <a:t>Klicka här för att lägg till en </a:t>
            </a:r>
            <a:r>
              <a:rPr lang="sv-SE" dirty="0" err="1" smtClean="0"/>
              <a:t>helsidebild</a:t>
            </a:r>
            <a:endParaRPr lang="sv-SE" dirty="0" smtClean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Klicka här för att fylla i rubrik ovanpå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354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fylla i rubrik ovanpå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525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här för att fylla i rubrik ovanpå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4327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788247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fylla i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6604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414113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Klicka här för att ändra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 smtClean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417636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65" y="1624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65" y="1624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61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3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692">
              <a:lnSpc>
                <a:spcPts val="919"/>
              </a:lnSpc>
              <a:spcAft>
                <a:spcPts val="0"/>
              </a:spcAft>
              <a:buNone/>
              <a:tabLst>
                <a:tab pos="479364" algn="r"/>
                <a:tab pos="639692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55" lvl="0" indent="-628355" defTabSz="639692">
              <a:lnSpc>
                <a:spcPts val="1020"/>
              </a:lnSpc>
              <a:spcAft>
                <a:spcPts val="0"/>
              </a:spcAft>
              <a:tabLst>
                <a:tab pos="479364" algn="r"/>
                <a:tab pos="639692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55" lvl="0" indent="-628355" defTabSz="639692">
              <a:lnSpc>
                <a:spcPts val="1020"/>
              </a:lnSpc>
              <a:spcAft>
                <a:spcPts val="0"/>
              </a:spcAft>
              <a:tabLst>
                <a:tab pos="479364" algn="r"/>
                <a:tab pos="639692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55" lvl="0" indent="-628355" defTabSz="639692">
              <a:lnSpc>
                <a:spcPts val="1020"/>
              </a:lnSpc>
              <a:spcAft>
                <a:spcPts val="0"/>
              </a:spcAft>
              <a:tabLst>
                <a:tab pos="479364" algn="r"/>
                <a:tab pos="639692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/>
              <a:pPr/>
              <a:t>‹#›</a:t>
            </a:fld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91321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fylla i 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 smtClean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 smtClean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/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116036" y="1118585"/>
            <a:ext cx="1477328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333" b="0" i="0" u="none" strike="noStrike" cap="none" normalizeH="0" baseline="0" smtClean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116036" y="1842484"/>
            <a:ext cx="1477328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333" b="0" i="0" u="none" strike="noStrike" cap="none" normalizeH="0" baseline="0" smtClean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 smtClean="0">
                <a:solidFill>
                  <a:schemeClr val="tx1"/>
                </a:solidFill>
                <a:latin typeface="+mj-lt"/>
              </a:rPr>
              <a:t>Sydöstra sjukvårdsregionen</a:t>
            </a:r>
            <a:endParaRPr lang="sv-SE" sz="1467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310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rgen.Bergstrom@regionostergotland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lanseringvipsydostra.se/aktuellt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seringvipsydostra.se/aktuellt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766839489" TargetMode="Externa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mailto:jorgen.bergstrom@regionostergotland.se" TargetMode="External"/><Relationship Id="rId7" Type="http://schemas.openxmlformats.org/officeDocument/2006/relationships/hyperlink" Target="https://regionostergotland-se.zoom.us/j/85757135147?pwd=M1R2R2Y0UnZWTnh0Z2Y2MHhaclV0QT09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us02web.zoom.us/j/89395859014?pwd=eEh6eGhsR2VUbUNHRzdMTHZZUUNoQT09" TargetMode="External"/><Relationship Id="rId5" Type="http://schemas.openxmlformats.org/officeDocument/2006/relationships/hyperlink" Target="https://regionostergotland-se.zoom.us/j/89077228302?pwd=eUFFandYRmxGNEt4aERsY2FGSzhSUT09" TargetMode="External"/><Relationship Id="rId4" Type="http://schemas.openxmlformats.org/officeDocument/2006/relationships/hyperlink" Target="https://regionostergotland-se.zoom.us/j/82339883191?pwd=bFAzWGExaW9WblVURE1CdE1lYzBjZz09" TargetMode="Externa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mailto:jorgen.bergstrom@regionostergotland.se" TargetMode="External"/><Relationship Id="rId7" Type="http://schemas.openxmlformats.org/officeDocument/2006/relationships/hyperlink" Target="https://regionostergotland-se.zoom.us/j/85757135147?pwd=M1R2R2Y0UnZWTnh0Z2Y2MHhaclV0QT09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us02web.zoom.us/j/89395859014?pwd=eEh6eGhsR2VUbUNHRzdMTHZZUUNoQT09" TargetMode="External"/><Relationship Id="rId5" Type="http://schemas.openxmlformats.org/officeDocument/2006/relationships/hyperlink" Target="https://regionostergotland-se.zoom.us/j/89077228302?pwd=eUFFandYRmxGNEt4aERsY2FGSzhSUT09" TargetMode="External"/><Relationship Id="rId4" Type="http://schemas.openxmlformats.org/officeDocument/2006/relationships/hyperlink" Target="https://us02web.zoom.us/j/86597602450?pwd=VWlSSzBkc2tsSzFLZ2VaY3BjUG5rQT09" TargetMode="Externa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seringvipsydostra.se/aktuellt" TargetMode="Externa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seringvipsydostra.se/aktuellt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ubrik 1"/>
          <p:cNvSpPr>
            <a:spLocks noGrp="1"/>
          </p:cNvSpPr>
          <p:nvPr>
            <p:ph type="title"/>
          </p:nvPr>
        </p:nvSpPr>
        <p:spPr>
          <a:xfrm>
            <a:off x="374072" y="1747880"/>
            <a:ext cx="11513128" cy="3033409"/>
          </a:xfrm>
        </p:spPr>
        <p:txBody>
          <a:bodyPr>
            <a:noAutofit/>
          </a:bodyPr>
          <a:lstStyle/>
          <a:p>
            <a:r>
              <a:rPr lang="sv-SE" sz="4400" dirty="0" smtClean="0"/>
              <a:t>Sjukvårdsregionalt kunskapsseminarium</a:t>
            </a:r>
            <a:br>
              <a:rPr lang="sv-SE" sz="4400" dirty="0" smtClean="0"/>
            </a:br>
            <a:r>
              <a:rPr lang="sv-SE" altLang="sv-SE" sz="4400" dirty="0" smtClean="0"/>
              <a:t/>
            </a:r>
            <a:br>
              <a:rPr lang="sv-SE" altLang="sv-SE" sz="4400" dirty="0" smtClean="0"/>
            </a:br>
            <a:r>
              <a:rPr lang="sv-SE" altLang="sv-SE" sz="4400" dirty="0" smtClean="0"/>
              <a:t>Nationella riktlinjer ADHD &amp; Autism</a:t>
            </a:r>
            <a:br>
              <a:rPr lang="sv-SE" altLang="sv-SE" sz="4400" dirty="0" smtClean="0"/>
            </a:br>
            <a:r>
              <a:rPr lang="sv-SE" altLang="sv-SE" sz="4400" dirty="0"/>
              <a:t/>
            </a:r>
            <a:br>
              <a:rPr lang="sv-SE" altLang="sv-SE" sz="4400" dirty="0"/>
            </a:br>
            <a:r>
              <a:rPr lang="sv-SE" altLang="sv-SE" sz="2400" dirty="0" smtClean="0"/>
              <a:t>Jörgen Bergström - processtödjande roll gentemot RPO psykisk hälsa</a:t>
            </a:r>
            <a:br>
              <a:rPr lang="sv-SE" altLang="sv-SE" sz="2400" dirty="0" smtClean="0"/>
            </a:br>
            <a:r>
              <a:rPr lang="sv-SE" altLang="sv-SE" sz="2400" dirty="0" smtClean="0"/>
              <a:t>Jenny Olofsson - </a:t>
            </a:r>
            <a:r>
              <a:rPr lang="sv-SE" altLang="sv-SE" sz="2400" dirty="0"/>
              <a:t>processtödjande roll gentemot RPO psykisk hälsa</a:t>
            </a:r>
            <a:r>
              <a:rPr lang="sv-SE" altLang="sv-SE" sz="2400" dirty="0" smtClean="0"/>
              <a:t>   </a:t>
            </a:r>
            <a:endParaRPr lang="sv-SE" altLang="sv-SE" sz="2400" dirty="0"/>
          </a:p>
        </p:txBody>
      </p:sp>
      <p:sp>
        <p:nvSpPr>
          <p:cNvPr id="2" name="textruta 1"/>
          <p:cNvSpPr txBox="1"/>
          <p:nvPr/>
        </p:nvSpPr>
        <p:spPr>
          <a:xfrm>
            <a:off x="3564466" y="237067"/>
            <a:ext cx="1160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hlinkClick r:id="rId3"/>
              </a:rPr>
              <a:t>Jorgen.Bergstrom@regionostergotland.se</a:t>
            </a:r>
            <a:r>
              <a:rPr lang="sv-SE" dirty="0" smtClean="0"/>
              <a:t> </a:t>
            </a:r>
            <a:r>
              <a:rPr lang="sv-SE" dirty="0" smtClean="0">
                <a:hlinkClick r:id="rId4"/>
              </a:rPr>
              <a:t>https</a:t>
            </a:r>
            <a:r>
              <a:rPr lang="sv-SE" dirty="0">
                <a:hlinkClick r:id="rId4"/>
              </a:rPr>
              <a:t>://www.lanseringvipsydostra.se/aktuellt/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631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Tidiga insatser och neuropsykiatriska utredningar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sv-SE" sz="1600" dirty="0" smtClean="0"/>
              <a:t>Inkluderar våra neuropsykiatriska utredningar följande grundprinciper när det gäller barn/vuxna. </a:t>
            </a:r>
            <a:endParaRPr lang="sv-SE" sz="1600" dirty="0"/>
          </a:p>
          <a:p>
            <a:endParaRPr lang="sv-SE" sz="1100" dirty="0" smtClean="0"/>
          </a:p>
          <a:p>
            <a:r>
              <a:rPr lang="sv-SE" sz="1100" dirty="0" smtClean="0"/>
              <a:t>Anpassas </a:t>
            </a:r>
            <a:r>
              <a:rPr lang="sv-SE" sz="1100" dirty="0"/>
              <a:t>efter individens behov, symtom och </a:t>
            </a:r>
            <a:r>
              <a:rPr lang="sv-SE" sz="1100" dirty="0" smtClean="0"/>
              <a:t>förutsättningar:</a:t>
            </a:r>
          </a:p>
          <a:p>
            <a:endParaRPr lang="sv-SE" sz="1100" dirty="0" smtClean="0"/>
          </a:p>
          <a:p>
            <a:r>
              <a:rPr lang="sv-SE" sz="1100" dirty="0" smtClean="0"/>
              <a:t>Utförs tvärprofessionellt:</a:t>
            </a:r>
          </a:p>
          <a:p>
            <a:endParaRPr lang="sv-SE" sz="1100" dirty="0" smtClean="0"/>
          </a:p>
          <a:p>
            <a:r>
              <a:rPr lang="sv-SE" sz="1100" dirty="0" smtClean="0"/>
              <a:t>Sker </a:t>
            </a:r>
            <a:r>
              <a:rPr lang="sv-SE" sz="1100" dirty="0"/>
              <a:t>sammanhållet och med kontinuitet i tid och </a:t>
            </a:r>
            <a:r>
              <a:rPr lang="sv-SE" sz="1100" dirty="0" smtClean="0"/>
              <a:t>plats:</a:t>
            </a:r>
          </a:p>
          <a:p>
            <a:endParaRPr lang="sv-SE" sz="1100" dirty="0"/>
          </a:p>
          <a:p>
            <a:r>
              <a:rPr lang="sv-SE" sz="1100" dirty="0"/>
              <a:t>Har en bred </a:t>
            </a:r>
            <a:r>
              <a:rPr lang="sv-SE" sz="1100" dirty="0" smtClean="0"/>
              <a:t>diagnostisk </a:t>
            </a:r>
            <a:r>
              <a:rPr lang="sv-SE" sz="1100" dirty="0"/>
              <a:t>ansats och utgår från en fullständig </a:t>
            </a:r>
            <a:r>
              <a:rPr lang="sv-SE" sz="1100" dirty="0" smtClean="0"/>
              <a:t>anamnes:</a:t>
            </a:r>
          </a:p>
          <a:p>
            <a:endParaRPr lang="sv-SE" sz="1100" dirty="0" smtClean="0"/>
          </a:p>
          <a:p>
            <a:r>
              <a:rPr lang="sv-SE" sz="1100" dirty="0" smtClean="0"/>
              <a:t>Inkluderar </a:t>
            </a:r>
            <a:r>
              <a:rPr lang="sv-SE" sz="1100" dirty="0"/>
              <a:t>en funktions- och </a:t>
            </a:r>
            <a:r>
              <a:rPr lang="sv-SE" sz="1100" dirty="0" smtClean="0"/>
              <a:t>aktivitetsbedömning:</a:t>
            </a:r>
          </a:p>
          <a:p>
            <a:endParaRPr lang="sv-SE" sz="1100" dirty="0"/>
          </a:p>
          <a:p>
            <a:r>
              <a:rPr lang="sv-SE" sz="1100" dirty="0"/>
              <a:t>Resulterar i en åtgärdsplan </a:t>
            </a:r>
            <a:r>
              <a:rPr lang="sv-SE" sz="1100" dirty="0" smtClean="0"/>
              <a:t>för </a:t>
            </a:r>
            <a:r>
              <a:rPr lang="sv-SE" sz="1100" dirty="0"/>
              <a:t>insatser och </a:t>
            </a:r>
            <a:r>
              <a:rPr lang="sv-SE" sz="1100" dirty="0" smtClean="0"/>
              <a:t>uppföljning:</a:t>
            </a:r>
          </a:p>
          <a:p>
            <a:endParaRPr lang="sv-SE" sz="1100" dirty="0"/>
          </a:p>
          <a:p>
            <a:r>
              <a:rPr lang="sv-SE" sz="1200" dirty="0"/>
              <a:t>Hur ofta genomförs neuropsykiatriska utredningar enligt samtliga fastställda grundprinciper?</a:t>
            </a:r>
          </a:p>
        </p:txBody>
      </p:sp>
    </p:spTree>
    <p:extLst>
      <p:ext uri="{BB962C8B-B14F-4D97-AF65-F5344CB8AC3E}">
        <p14:creationId xmlns:p14="http://schemas.microsoft.com/office/powerpoint/2010/main" val="11208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Tidiga insatser och neuropsykiatriska utredningar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r>
              <a:rPr lang="sv-SE" sz="2100" dirty="0"/>
              <a:t>Erbjuder er verksamhet tidiga insatser för </a:t>
            </a:r>
            <a:r>
              <a:rPr lang="sv-SE" sz="2100" b="1" dirty="0" smtClean="0"/>
              <a:t>barn</a:t>
            </a:r>
            <a:r>
              <a:rPr lang="sv-SE" sz="2100" dirty="0" smtClean="0"/>
              <a:t> med </a:t>
            </a:r>
            <a:r>
              <a:rPr lang="sv-SE" sz="2100" dirty="0"/>
              <a:t>misstänkt neuropsykiatrisk funktionsnedsättning</a:t>
            </a:r>
            <a:r>
              <a:rPr lang="sv-SE" sz="2100" dirty="0" smtClean="0"/>
              <a:t>?</a:t>
            </a:r>
          </a:p>
          <a:p>
            <a:endParaRPr lang="sv-SE" sz="2100" dirty="0" smtClean="0"/>
          </a:p>
          <a:p>
            <a:endParaRPr lang="sv-SE" sz="2100" dirty="0"/>
          </a:p>
          <a:p>
            <a:r>
              <a:rPr lang="sv-SE" sz="2100" dirty="0"/>
              <a:t>Erbjuder er verksamhet tidiga insatser för </a:t>
            </a:r>
            <a:r>
              <a:rPr lang="sv-SE" sz="2100" b="1" dirty="0" smtClean="0"/>
              <a:t>vuxna</a:t>
            </a:r>
            <a:r>
              <a:rPr lang="sv-SE" sz="2100" dirty="0" smtClean="0"/>
              <a:t> </a:t>
            </a:r>
            <a:r>
              <a:rPr lang="sv-SE" sz="2100" dirty="0"/>
              <a:t>med misstänkt neuropsykiatrisk funktionsnedsättning?</a:t>
            </a:r>
          </a:p>
          <a:p>
            <a:endParaRPr lang="sv-SE" sz="2100" dirty="0" smtClean="0"/>
          </a:p>
          <a:p>
            <a:endParaRPr lang="sv-SE" sz="2100" dirty="0"/>
          </a:p>
          <a:p>
            <a:endParaRPr lang="sv-SE" sz="2100" dirty="0" smtClean="0"/>
          </a:p>
          <a:p>
            <a:endParaRPr lang="sv-SE" sz="2100" dirty="0"/>
          </a:p>
          <a:p>
            <a:r>
              <a:rPr lang="sv-SE" sz="1300" dirty="0"/>
              <a:t>Exempel på tidiga insatser är stöd från elevhälsan eller arbetsgivaren, anpassning av vardagsmiljön samt föräldraskapsstöd och andra insatser från hälso- och sjukvården och socialtjänsten </a:t>
            </a:r>
          </a:p>
          <a:p>
            <a:endParaRPr lang="sv-SE" sz="1400" dirty="0"/>
          </a:p>
          <a:p>
            <a:endParaRPr lang="sv-SE" sz="1600" dirty="0" smtClean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31047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 smtClean="0"/>
              <a:t>GAP analys socialtjänst: Tidiga insatser och neuropsykiatriska utredningar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r>
              <a:rPr lang="sv-SE" sz="2100" dirty="0"/>
              <a:t>Erbjuder er verksamhet tidiga insatser för </a:t>
            </a:r>
            <a:r>
              <a:rPr lang="sv-SE" sz="2100" b="1" dirty="0" smtClean="0"/>
              <a:t>barn</a:t>
            </a:r>
            <a:r>
              <a:rPr lang="sv-SE" sz="2100" dirty="0" smtClean="0"/>
              <a:t> med </a:t>
            </a:r>
            <a:r>
              <a:rPr lang="sv-SE" sz="2100" dirty="0"/>
              <a:t>misstänkt neuropsykiatrisk funktionsnedsättning</a:t>
            </a:r>
            <a:r>
              <a:rPr lang="sv-SE" sz="2100" dirty="0" smtClean="0"/>
              <a:t>?</a:t>
            </a:r>
          </a:p>
          <a:p>
            <a:endParaRPr lang="sv-SE" sz="2100" dirty="0" smtClean="0"/>
          </a:p>
          <a:p>
            <a:endParaRPr lang="sv-SE" sz="2100" dirty="0"/>
          </a:p>
          <a:p>
            <a:r>
              <a:rPr lang="sv-SE" sz="2100" dirty="0"/>
              <a:t>Erbjuder er verksamhet tidiga insatser för </a:t>
            </a:r>
            <a:r>
              <a:rPr lang="sv-SE" sz="2100" b="1" dirty="0" smtClean="0"/>
              <a:t>vuxna</a:t>
            </a:r>
            <a:r>
              <a:rPr lang="sv-SE" sz="2100" dirty="0" smtClean="0"/>
              <a:t> </a:t>
            </a:r>
            <a:r>
              <a:rPr lang="sv-SE" sz="2100" dirty="0"/>
              <a:t>med misstänkt neuropsykiatrisk funktionsnedsättning?</a:t>
            </a:r>
          </a:p>
          <a:p>
            <a:endParaRPr lang="sv-SE" sz="2100" dirty="0" smtClean="0"/>
          </a:p>
          <a:p>
            <a:endParaRPr lang="sv-SE" sz="2100" dirty="0"/>
          </a:p>
          <a:p>
            <a:endParaRPr lang="sv-SE" sz="2100" dirty="0" smtClean="0"/>
          </a:p>
          <a:p>
            <a:endParaRPr lang="sv-SE" sz="2100" dirty="0"/>
          </a:p>
          <a:p>
            <a:r>
              <a:rPr lang="sv-SE" sz="1300" dirty="0"/>
              <a:t>Exempel på tidiga insatser är stöd från elevhälsan eller arbetsgivaren, anpassning av vardagsmiljön samt föräldraskapsstöd och andra insatser från hälso- och sjukvården och socialtjänsten </a:t>
            </a:r>
          </a:p>
          <a:p>
            <a:endParaRPr lang="sv-SE" sz="1400" dirty="0"/>
          </a:p>
          <a:p>
            <a:endParaRPr lang="sv-SE" sz="1600" dirty="0" smtClean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60880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Tidiga insatser och neuropsykiatriska utredningar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sv-SE" sz="2300" dirty="0" smtClean="0"/>
              <a:t>Ställer vi </a:t>
            </a:r>
            <a:r>
              <a:rPr lang="sv-SE" sz="2300" dirty="0" err="1" smtClean="0"/>
              <a:t>adhd</a:t>
            </a:r>
            <a:r>
              <a:rPr lang="sv-SE" sz="2300" dirty="0" smtClean="0"/>
              <a:t>-diagnos </a:t>
            </a:r>
            <a:r>
              <a:rPr lang="sv-SE" sz="2300" dirty="0"/>
              <a:t>enbart med hjälp av datoriserade uppmärksamhetstester för </a:t>
            </a:r>
            <a:r>
              <a:rPr lang="sv-SE" sz="2300" b="1" dirty="0" smtClean="0"/>
              <a:t>barn?</a:t>
            </a:r>
          </a:p>
          <a:p>
            <a:endParaRPr lang="sv-SE" sz="2300" dirty="0"/>
          </a:p>
          <a:p>
            <a:endParaRPr lang="sv-SE" sz="2300" dirty="0" smtClean="0"/>
          </a:p>
          <a:p>
            <a:r>
              <a:rPr lang="sv-SE" sz="2300" dirty="0"/>
              <a:t>Ställer vi </a:t>
            </a:r>
            <a:r>
              <a:rPr lang="sv-SE" sz="2300" dirty="0" err="1"/>
              <a:t>adhd</a:t>
            </a:r>
            <a:r>
              <a:rPr lang="sv-SE" sz="2300" dirty="0"/>
              <a:t>-diagnos enbart med hjälp av datoriserade uppmärksamhetstester för </a:t>
            </a:r>
            <a:r>
              <a:rPr lang="sv-SE" sz="2300" b="1" dirty="0" smtClean="0"/>
              <a:t>vuxna?</a:t>
            </a:r>
            <a:endParaRPr lang="sv-SE" sz="2300" b="1" dirty="0"/>
          </a:p>
          <a:p>
            <a:endParaRPr lang="sv-SE" sz="2100" dirty="0"/>
          </a:p>
          <a:p>
            <a:r>
              <a:rPr lang="sv-SE" sz="1400" dirty="0"/>
              <a:t>Exempel på uppmärksamhetstest är QB-test, CPT eller TOVA.</a:t>
            </a:r>
          </a:p>
          <a:p>
            <a:endParaRPr lang="sv-SE" sz="1600" dirty="0" smtClean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6226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</a:t>
            </a:r>
            <a:r>
              <a:rPr lang="sv-SE" sz="3200" dirty="0"/>
              <a:t>Effektiv samverkan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1920"/>
              </a:lnSpc>
              <a:spcBef>
                <a:spcPts val="0"/>
              </a:spcBef>
            </a:pPr>
            <a:r>
              <a:rPr lang="sv-SE" sz="1600" dirty="0" smtClean="0"/>
              <a:t>Har vi rutiner </a:t>
            </a:r>
            <a:r>
              <a:rPr lang="sv-SE" sz="1600" dirty="0"/>
              <a:t>för samarbete och tydlig ansvarsfördelning mellan primärvården, den specialiserade psykiatrin och habiliteringen för </a:t>
            </a:r>
            <a:r>
              <a:rPr lang="sv-SE" sz="1600" b="1" dirty="0" smtClean="0"/>
              <a:t>barn/vuxna</a:t>
            </a:r>
            <a:r>
              <a:rPr lang="sv-SE" sz="1600" dirty="0" smtClean="0"/>
              <a:t> </a:t>
            </a:r>
            <a:r>
              <a:rPr lang="sv-SE" sz="1600" dirty="0"/>
              <a:t>med </a:t>
            </a:r>
            <a:r>
              <a:rPr lang="sv-SE" sz="1600" dirty="0" smtClean="0"/>
              <a:t>ADHD som </a:t>
            </a:r>
            <a:r>
              <a:rPr lang="sv-SE" sz="1600" dirty="0"/>
              <a:t>behöver vård från flera instanser</a:t>
            </a:r>
            <a:r>
              <a:rPr lang="sv-SE" sz="1600" dirty="0" smtClean="0"/>
              <a:t>?</a:t>
            </a:r>
          </a:p>
          <a:p>
            <a:pPr>
              <a:lnSpc>
                <a:spcPts val="1920"/>
              </a:lnSpc>
              <a:spcBef>
                <a:spcPts val="0"/>
              </a:spcBef>
            </a:pPr>
            <a:endParaRPr lang="sv-SE" sz="1600" dirty="0"/>
          </a:p>
          <a:p>
            <a:pPr>
              <a:lnSpc>
                <a:spcPts val="1920"/>
              </a:lnSpc>
              <a:spcBef>
                <a:spcPts val="0"/>
              </a:spcBef>
            </a:pPr>
            <a:endParaRPr lang="sv-SE" sz="1600" dirty="0" smtClean="0"/>
          </a:p>
          <a:p>
            <a:pPr>
              <a:lnSpc>
                <a:spcPts val="1920"/>
              </a:lnSpc>
              <a:spcBef>
                <a:spcPts val="0"/>
              </a:spcBef>
            </a:pPr>
            <a:endParaRPr lang="sv-SE" sz="1600" dirty="0"/>
          </a:p>
          <a:p>
            <a:endParaRPr lang="sv-SE" sz="1600" dirty="0"/>
          </a:p>
          <a:p>
            <a:pPr>
              <a:lnSpc>
                <a:spcPts val="1920"/>
              </a:lnSpc>
              <a:spcBef>
                <a:spcPts val="0"/>
              </a:spcBef>
            </a:pPr>
            <a:r>
              <a:rPr lang="sv-SE" sz="1600" dirty="0"/>
              <a:t>Har </a:t>
            </a:r>
            <a:r>
              <a:rPr lang="sv-SE" sz="1600" dirty="0" smtClean="0"/>
              <a:t>vi rutiner </a:t>
            </a:r>
            <a:r>
              <a:rPr lang="sv-SE" sz="1600" dirty="0"/>
              <a:t>för samarbete och tydlig ansvarsfördelning mellan primärvården, den specialiserade psykiatrin och habiliteringen för </a:t>
            </a:r>
            <a:r>
              <a:rPr lang="sv-SE" sz="1600" b="1" dirty="0" smtClean="0"/>
              <a:t>barn/vuxna</a:t>
            </a:r>
            <a:r>
              <a:rPr lang="sv-SE" sz="1600" dirty="0" smtClean="0"/>
              <a:t> </a:t>
            </a:r>
            <a:r>
              <a:rPr lang="sv-SE" sz="1600" dirty="0"/>
              <a:t>med </a:t>
            </a:r>
            <a:r>
              <a:rPr lang="sv-SE" sz="1600" dirty="0" smtClean="0"/>
              <a:t>autism </a:t>
            </a:r>
            <a:r>
              <a:rPr lang="sv-SE" sz="1600" dirty="0"/>
              <a:t>som behöver vård från flera instanser?</a:t>
            </a:r>
          </a:p>
          <a:p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val="184624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</a:t>
            </a:r>
            <a:r>
              <a:rPr lang="sv-SE" sz="3200" dirty="0"/>
              <a:t>Effektiv samverkan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dirty="0"/>
              <a:t>Erbjuder </a:t>
            </a:r>
            <a:r>
              <a:rPr lang="sv-SE" sz="1600" dirty="0" smtClean="0"/>
              <a:t>vi en </a:t>
            </a:r>
            <a:r>
              <a:rPr lang="sv-SE" sz="1600" dirty="0"/>
              <a:t>gemensam genomgång av utredningsresultat för elevhälsan, skolan eller förskolan, gällande barn som genomgått </a:t>
            </a:r>
            <a:r>
              <a:rPr lang="sv-SE" sz="1600" dirty="0" smtClean="0"/>
              <a:t>en </a:t>
            </a:r>
            <a:r>
              <a:rPr lang="sv-SE" sz="1600" dirty="0"/>
              <a:t>neuropsykiatrisk utredning</a:t>
            </a:r>
            <a:r>
              <a:rPr lang="sv-SE" sz="1600" dirty="0" smtClean="0"/>
              <a:t>?</a:t>
            </a:r>
          </a:p>
          <a:p>
            <a:endParaRPr lang="sv-SE" sz="1600" dirty="0"/>
          </a:p>
          <a:p>
            <a:r>
              <a:rPr lang="sv-SE" sz="1600" dirty="0"/>
              <a:t>Erbjuder </a:t>
            </a:r>
            <a:r>
              <a:rPr lang="sv-SE" sz="1600" dirty="0" smtClean="0"/>
              <a:t>vi tidig </a:t>
            </a:r>
            <a:r>
              <a:rPr lang="sv-SE" sz="1600" dirty="0"/>
              <a:t>kontakt med öppenvårdspsykiatri, beroendevård/beroendemottagning och/eller socialtjänsten, till vuxna med </a:t>
            </a:r>
            <a:r>
              <a:rPr lang="sv-SE" sz="1600" dirty="0" smtClean="0"/>
              <a:t>ADHD inför </a:t>
            </a:r>
            <a:r>
              <a:rPr lang="sv-SE" sz="1600" dirty="0"/>
              <a:t>frigivningen från kriminalvården</a:t>
            </a:r>
            <a:r>
              <a:rPr lang="sv-SE" sz="1600" dirty="0" smtClean="0"/>
              <a:t>?</a:t>
            </a:r>
          </a:p>
          <a:p>
            <a:endParaRPr lang="sv-SE" sz="1600" dirty="0"/>
          </a:p>
          <a:p>
            <a:r>
              <a:rPr lang="sv-SE" sz="1600" dirty="0"/>
              <a:t>Erbjuder </a:t>
            </a:r>
            <a:r>
              <a:rPr lang="sv-SE" sz="1600" dirty="0" smtClean="0"/>
              <a:t>vi tidig </a:t>
            </a:r>
            <a:r>
              <a:rPr lang="sv-SE" sz="1600" dirty="0"/>
              <a:t>kontakt med öppenvårdspsykiatri, beroendevård/beroendemottagning och/eller socialtjänsten, till vuxna med </a:t>
            </a:r>
            <a:r>
              <a:rPr lang="sv-SE" sz="1600" dirty="0" smtClean="0"/>
              <a:t>autism </a:t>
            </a:r>
            <a:r>
              <a:rPr lang="sv-SE" sz="1600" dirty="0"/>
              <a:t>inför frigivningen från kriminalvården?</a:t>
            </a:r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8071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socialtjänst: </a:t>
            </a:r>
            <a:r>
              <a:rPr lang="sv-SE" sz="3200" dirty="0"/>
              <a:t>Effektiv samverkan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dirty="0" smtClean="0"/>
              <a:t>Erbjuder vi tidig </a:t>
            </a:r>
            <a:r>
              <a:rPr lang="sv-SE" sz="1600" dirty="0"/>
              <a:t>kontakt med öppenvårdspsykiatri, beroendevård/beroendemottagning och/eller socialtjänsten, till vuxna med </a:t>
            </a:r>
            <a:r>
              <a:rPr lang="sv-SE" sz="1600" dirty="0" smtClean="0"/>
              <a:t>ADHD inför </a:t>
            </a:r>
            <a:r>
              <a:rPr lang="sv-SE" sz="1600" dirty="0"/>
              <a:t>frigivningen från kriminalvården</a:t>
            </a:r>
            <a:r>
              <a:rPr lang="sv-SE" sz="1600" dirty="0" smtClean="0"/>
              <a:t>?</a:t>
            </a:r>
          </a:p>
          <a:p>
            <a:endParaRPr lang="sv-SE" sz="1600" dirty="0"/>
          </a:p>
          <a:p>
            <a:r>
              <a:rPr lang="sv-SE" sz="1600" dirty="0"/>
              <a:t>Erbjuder </a:t>
            </a:r>
            <a:r>
              <a:rPr lang="sv-SE" sz="1600" dirty="0" smtClean="0"/>
              <a:t>vi tidig </a:t>
            </a:r>
            <a:r>
              <a:rPr lang="sv-SE" sz="1600" dirty="0"/>
              <a:t>kontakt med öppenvårdspsykiatri, beroendevård/beroendemottagning och/eller socialtjänsten, till vuxna med </a:t>
            </a:r>
            <a:r>
              <a:rPr lang="sv-SE" sz="1600" dirty="0" smtClean="0"/>
              <a:t>autism </a:t>
            </a:r>
            <a:r>
              <a:rPr lang="sv-SE" sz="1600" dirty="0"/>
              <a:t>inför frigivningen från kriminalvården?</a:t>
            </a:r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423315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Effektiv samverkan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dirty="0" smtClean="0"/>
              <a:t>Har vi rutiner för en strukturerad övergång från barnsjukvård till vuxensjukvård för personer med ADHD? </a:t>
            </a:r>
          </a:p>
          <a:p>
            <a:endParaRPr lang="sv-SE" sz="1600" dirty="0"/>
          </a:p>
          <a:p>
            <a:r>
              <a:rPr lang="sv-SE" sz="1600" dirty="0"/>
              <a:t>Har vi rutiner för en strukturerad övergång från barnsjukvård till vuxensjukvård för personer med </a:t>
            </a:r>
            <a:r>
              <a:rPr lang="sv-SE" sz="1600" dirty="0" smtClean="0"/>
              <a:t>autis</a:t>
            </a:r>
            <a:r>
              <a:rPr lang="sv-SE" sz="1600" dirty="0"/>
              <a:t>m</a:t>
            </a:r>
            <a:r>
              <a:rPr lang="sv-SE" sz="1600" dirty="0" smtClean="0"/>
              <a:t>? </a:t>
            </a:r>
            <a:endParaRPr lang="sv-SE" sz="1600" dirty="0"/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24693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Effektiv samverkan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dirty="0"/>
              <a:t>Har er verksamhet rutiner för samordning av tidiga insatser med andra aktörer inom hälso- och sjukvården, socialtjänsten och skolan (elevhälsan) för </a:t>
            </a:r>
            <a:r>
              <a:rPr lang="sv-SE" sz="1600" b="1" dirty="0"/>
              <a:t>barn</a:t>
            </a:r>
            <a:r>
              <a:rPr lang="sv-SE" sz="1600" dirty="0"/>
              <a:t> med misstänkt eller fastställd </a:t>
            </a:r>
            <a:r>
              <a:rPr lang="sv-SE" sz="1600" dirty="0" smtClean="0"/>
              <a:t>ADHD i </a:t>
            </a:r>
            <a:r>
              <a:rPr lang="sv-SE" sz="1600" dirty="0"/>
              <a:t>skolåldern och som visar tecken på ogynnsam utveckling? </a:t>
            </a:r>
          </a:p>
          <a:p>
            <a:endParaRPr lang="sv-SE" sz="1600" dirty="0" smtClean="0"/>
          </a:p>
          <a:p>
            <a:endParaRPr lang="sv-SE" sz="1600" dirty="0"/>
          </a:p>
          <a:p>
            <a:endParaRPr lang="sv-SE" sz="1600" dirty="0" smtClean="0"/>
          </a:p>
          <a:p>
            <a:r>
              <a:rPr lang="sv-SE" sz="1600" dirty="0"/>
              <a:t>Har er verksamhet rutiner för samordning av tidiga insatser med andra aktörer inom hälso- och sjukvården, socialtjänsten och skolan (elevhälsan) för </a:t>
            </a:r>
            <a:r>
              <a:rPr lang="sv-SE" sz="1600" b="1" dirty="0"/>
              <a:t>barn</a:t>
            </a:r>
            <a:r>
              <a:rPr lang="sv-SE" sz="1600" dirty="0"/>
              <a:t> med misstänkt eller fastställd </a:t>
            </a:r>
            <a:r>
              <a:rPr lang="sv-SE" sz="1600" dirty="0" smtClean="0"/>
              <a:t>autism </a:t>
            </a:r>
            <a:r>
              <a:rPr lang="sv-SE" sz="1600" dirty="0"/>
              <a:t>i skolåldern och som visar tecken på ogynnsam utveckling? </a:t>
            </a:r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12284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kommuner: </a:t>
            </a:r>
            <a:r>
              <a:rPr lang="sv-SE" sz="3200" dirty="0"/>
              <a:t>Effektiv samverkan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dirty="0"/>
              <a:t>Har er verksamhet rutiner för samordning av tidiga insatser med andra aktörer inom hälso- och sjukvården, socialtjänsten och skolan (elevhälsan) för </a:t>
            </a:r>
            <a:r>
              <a:rPr lang="sv-SE" sz="1600" b="1" dirty="0"/>
              <a:t>barn</a:t>
            </a:r>
            <a:r>
              <a:rPr lang="sv-SE" sz="1600" dirty="0"/>
              <a:t> med misstänkt eller fastställd </a:t>
            </a:r>
            <a:r>
              <a:rPr lang="sv-SE" sz="1600" dirty="0" smtClean="0"/>
              <a:t>ADHD i </a:t>
            </a:r>
            <a:r>
              <a:rPr lang="sv-SE" sz="1600" dirty="0"/>
              <a:t>skolåldern och som visar tecken på ogynnsam utveckling? </a:t>
            </a:r>
          </a:p>
          <a:p>
            <a:endParaRPr lang="sv-SE" sz="1600" dirty="0" smtClean="0"/>
          </a:p>
          <a:p>
            <a:endParaRPr lang="sv-SE" sz="1600" dirty="0"/>
          </a:p>
          <a:p>
            <a:endParaRPr lang="sv-SE" sz="1600" dirty="0" smtClean="0"/>
          </a:p>
          <a:p>
            <a:r>
              <a:rPr lang="sv-SE" sz="1600" dirty="0"/>
              <a:t>Har er verksamhet rutiner för samordning av tidiga insatser med andra aktörer inom hälso- och sjukvården, socialtjänsten och skolan (elevhälsan) för </a:t>
            </a:r>
            <a:r>
              <a:rPr lang="sv-SE" sz="1600" b="1" dirty="0"/>
              <a:t>barn</a:t>
            </a:r>
            <a:r>
              <a:rPr lang="sv-SE" sz="1600" dirty="0"/>
              <a:t> med misstänkt eller fastställd </a:t>
            </a:r>
            <a:r>
              <a:rPr lang="sv-SE" sz="1600" dirty="0" smtClean="0"/>
              <a:t>autism </a:t>
            </a:r>
            <a:r>
              <a:rPr lang="sv-SE" sz="1600" dirty="0"/>
              <a:t>i skolåldern och som visar tecken på ogynnsam utveckling? </a:t>
            </a:r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57187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169" y="65458"/>
            <a:ext cx="4858045" cy="627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Kompetensutveckling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599" y="2276874"/>
            <a:ext cx="11352245" cy="3744415"/>
          </a:xfrm>
        </p:spPr>
        <p:txBody>
          <a:bodyPr>
            <a:normAutofit/>
          </a:bodyPr>
          <a:lstStyle/>
          <a:p>
            <a:r>
              <a:rPr lang="sv-SE" sz="1800" dirty="0"/>
              <a:t>Hur stor andel av personalen </a:t>
            </a:r>
            <a:r>
              <a:rPr lang="sv-SE" sz="1800" dirty="0" smtClean="0"/>
              <a:t>har </a:t>
            </a:r>
            <a:r>
              <a:rPr lang="sv-SE" sz="1800" dirty="0"/>
              <a:t>genomgått kompetensutveckling om </a:t>
            </a:r>
            <a:r>
              <a:rPr lang="sv-SE" sz="1800" dirty="0" smtClean="0"/>
              <a:t>ADHD hos </a:t>
            </a:r>
            <a:r>
              <a:rPr lang="sv-SE" sz="1800" b="1" dirty="0" smtClean="0"/>
              <a:t>barn/vuxna</a:t>
            </a:r>
            <a:r>
              <a:rPr lang="sv-SE" sz="1800" dirty="0" smtClean="0"/>
              <a:t>?</a:t>
            </a:r>
            <a:endParaRPr lang="sv-SE" sz="1800" dirty="0"/>
          </a:p>
          <a:p>
            <a:endParaRPr lang="sv-SE" sz="1600" dirty="0" smtClean="0"/>
          </a:p>
          <a:p>
            <a:endParaRPr lang="sv-SE" sz="1600" dirty="0" smtClean="0"/>
          </a:p>
          <a:p>
            <a:r>
              <a:rPr lang="sv-SE" sz="1800" dirty="0"/>
              <a:t>Hur stor andel av </a:t>
            </a:r>
            <a:r>
              <a:rPr lang="sv-SE" sz="1800" dirty="0" smtClean="0"/>
              <a:t>personalen har </a:t>
            </a:r>
            <a:r>
              <a:rPr lang="sv-SE" sz="1800" dirty="0"/>
              <a:t>genomgått kompetensutveckling om </a:t>
            </a:r>
            <a:r>
              <a:rPr lang="sv-SE" sz="1800" dirty="0" smtClean="0"/>
              <a:t>autism </a:t>
            </a:r>
            <a:r>
              <a:rPr lang="sv-SE" sz="1800" dirty="0"/>
              <a:t>hos </a:t>
            </a:r>
            <a:r>
              <a:rPr lang="sv-SE" sz="1800" b="1" dirty="0" smtClean="0"/>
              <a:t>barn/vuxna?</a:t>
            </a:r>
            <a:endParaRPr lang="sv-SE" sz="1800" b="1" dirty="0"/>
          </a:p>
          <a:p>
            <a:endParaRPr lang="sv-SE" sz="18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0844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socialtjänst: Kompetensutveckling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599" y="2276874"/>
            <a:ext cx="11352245" cy="3744415"/>
          </a:xfrm>
        </p:spPr>
        <p:txBody>
          <a:bodyPr>
            <a:normAutofit/>
          </a:bodyPr>
          <a:lstStyle/>
          <a:p>
            <a:r>
              <a:rPr lang="sv-SE" sz="1800" dirty="0"/>
              <a:t>Hur stor andel av personalen </a:t>
            </a:r>
            <a:r>
              <a:rPr lang="sv-SE" sz="1800" dirty="0" smtClean="0"/>
              <a:t>har </a:t>
            </a:r>
            <a:r>
              <a:rPr lang="sv-SE" sz="1800" dirty="0"/>
              <a:t>genomgått kompetensutveckling om </a:t>
            </a:r>
            <a:r>
              <a:rPr lang="sv-SE" sz="1800" dirty="0" smtClean="0"/>
              <a:t>ADHD hos </a:t>
            </a:r>
            <a:r>
              <a:rPr lang="sv-SE" sz="1800" b="1" dirty="0" smtClean="0"/>
              <a:t>barn/vuxna</a:t>
            </a:r>
            <a:r>
              <a:rPr lang="sv-SE" sz="1800" dirty="0" smtClean="0"/>
              <a:t>?</a:t>
            </a:r>
            <a:endParaRPr lang="sv-SE" sz="1800" dirty="0"/>
          </a:p>
          <a:p>
            <a:endParaRPr lang="sv-SE" sz="1600" dirty="0" smtClean="0"/>
          </a:p>
          <a:p>
            <a:endParaRPr lang="sv-SE" sz="1600" dirty="0"/>
          </a:p>
          <a:p>
            <a:endParaRPr lang="sv-SE" sz="1600" dirty="0" smtClean="0"/>
          </a:p>
          <a:p>
            <a:r>
              <a:rPr lang="sv-SE" sz="1800" dirty="0"/>
              <a:t>Hur stor andel av personalen </a:t>
            </a:r>
            <a:r>
              <a:rPr lang="sv-SE" sz="1800" dirty="0" smtClean="0"/>
              <a:t>har </a:t>
            </a:r>
            <a:r>
              <a:rPr lang="sv-SE" sz="1800" dirty="0"/>
              <a:t>genomgått kompetensutveckling om </a:t>
            </a:r>
            <a:r>
              <a:rPr lang="sv-SE" sz="1800" dirty="0" smtClean="0"/>
              <a:t>autism </a:t>
            </a:r>
            <a:r>
              <a:rPr lang="sv-SE" sz="1800" dirty="0"/>
              <a:t>hos </a:t>
            </a:r>
            <a:r>
              <a:rPr lang="sv-SE" sz="1800" b="1" dirty="0" smtClean="0"/>
              <a:t>barn/vuxna?</a:t>
            </a:r>
            <a:endParaRPr lang="sv-SE" sz="1800" b="1" dirty="0"/>
          </a:p>
          <a:p>
            <a:endParaRPr lang="sv-SE" sz="18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84870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elevhälsa: Kompetensutveckling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599" y="2276874"/>
            <a:ext cx="11352245" cy="3744415"/>
          </a:xfrm>
        </p:spPr>
        <p:txBody>
          <a:bodyPr>
            <a:normAutofit/>
          </a:bodyPr>
          <a:lstStyle/>
          <a:p>
            <a:r>
              <a:rPr lang="sv-SE" sz="1800" dirty="0"/>
              <a:t>Hur stor andel av personalen </a:t>
            </a:r>
            <a:r>
              <a:rPr lang="sv-SE" sz="1800" dirty="0" smtClean="0"/>
              <a:t>har </a:t>
            </a:r>
            <a:r>
              <a:rPr lang="sv-SE" sz="1800" dirty="0"/>
              <a:t>genomgått kompetensutveckling om </a:t>
            </a:r>
            <a:r>
              <a:rPr lang="sv-SE" sz="1800" dirty="0" smtClean="0"/>
              <a:t>ADHD hos </a:t>
            </a:r>
            <a:r>
              <a:rPr lang="sv-SE" sz="1800" b="1" dirty="0" smtClean="0"/>
              <a:t>barn</a:t>
            </a:r>
            <a:r>
              <a:rPr lang="sv-SE" sz="1800" dirty="0" smtClean="0"/>
              <a:t>?</a:t>
            </a:r>
            <a:endParaRPr lang="sv-SE" sz="1800" dirty="0"/>
          </a:p>
          <a:p>
            <a:endParaRPr lang="sv-SE" sz="1600" dirty="0" smtClean="0"/>
          </a:p>
          <a:p>
            <a:endParaRPr lang="sv-SE" sz="1600" dirty="0" smtClean="0"/>
          </a:p>
          <a:p>
            <a:r>
              <a:rPr lang="sv-SE" sz="1800" dirty="0"/>
              <a:t>Hur stor andel av personalen </a:t>
            </a:r>
            <a:r>
              <a:rPr lang="sv-SE" sz="1800" dirty="0" smtClean="0"/>
              <a:t>har </a:t>
            </a:r>
            <a:r>
              <a:rPr lang="sv-SE" sz="1800" dirty="0"/>
              <a:t>genomgått kompetensutveckling om </a:t>
            </a:r>
            <a:r>
              <a:rPr lang="sv-SE" sz="1800" dirty="0" smtClean="0"/>
              <a:t>autism </a:t>
            </a:r>
            <a:r>
              <a:rPr lang="sv-SE" sz="1800" dirty="0"/>
              <a:t>hos </a:t>
            </a:r>
            <a:r>
              <a:rPr lang="sv-SE" sz="1800" b="1" dirty="0"/>
              <a:t>barn?</a:t>
            </a:r>
          </a:p>
          <a:p>
            <a:endParaRPr lang="sv-SE" sz="18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46785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regioner – barnhälsovård: </a:t>
            </a:r>
            <a:r>
              <a:rPr lang="sv-SE" sz="3200" dirty="0"/>
              <a:t>Kompetensutveckling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/>
          <a:lstStyle/>
          <a:p>
            <a:r>
              <a:rPr lang="sv-SE" sz="1800" dirty="0"/>
              <a:t>Hur stor andel av personalen </a:t>
            </a:r>
            <a:r>
              <a:rPr lang="sv-SE" sz="1800" dirty="0" smtClean="0"/>
              <a:t>har </a:t>
            </a:r>
            <a:r>
              <a:rPr lang="sv-SE" sz="1800" dirty="0"/>
              <a:t>genomgått kompetensutveckling om tidig upptäckt av autism?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064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regioner:  </a:t>
            </a:r>
            <a:r>
              <a:rPr lang="sv-SE" sz="3200" dirty="0"/>
              <a:t>Kompetensutveckling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/>
          <a:lstStyle/>
          <a:p>
            <a:r>
              <a:rPr lang="sv-SE" sz="1800" dirty="0"/>
              <a:t>Hur stor andel av personalen </a:t>
            </a:r>
            <a:r>
              <a:rPr lang="sv-SE" sz="1800" dirty="0" smtClean="0"/>
              <a:t>har </a:t>
            </a:r>
            <a:r>
              <a:rPr lang="sv-SE" sz="1800" dirty="0"/>
              <a:t>genomgått särskild kompetensutveckling om </a:t>
            </a:r>
            <a:r>
              <a:rPr lang="sv-SE" sz="1800" dirty="0" err="1"/>
              <a:t>adhd</a:t>
            </a:r>
            <a:r>
              <a:rPr lang="sv-SE" sz="1800" dirty="0"/>
              <a:t> och/eller autism hos äldre (över 65 år)?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71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7200" dirty="0" smtClean="0"/>
              <a:t>Kort paus</a:t>
            </a:r>
          </a:p>
          <a:p>
            <a:pPr algn="ctr"/>
            <a:r>
              <a:rPr lang="sv-SE" sz="4200" dirty="0">
                <a:hlinkClick r:id="rId2"/>
              </a:rPr>
              <a:t>https://www.lanseringvipsydostra.se/aktuell</a:t>
            </a:r>
            <a:r>
              <a:rPr lang="sv-SE" sz="4000" dirty="0">
                <a:hlinkClick r:id="rId2"/>
              </a:rPr>
              <a:t>t</a:t>
            </a:r>
            <a:endParaRPr lang="sv-SE" sz="4000" dirty="0"/>
          </a:p>
          <a:p>
            <a:pPr algn="ctr"/>
            <a:r>
              <a:rPr lang="sv-SE" sz="7200" dirty="0" smtClean="0"/>
              <a:t> </a:t>
            </a:r>
            <a:endParaRPr lang="sv-SE" sz="7200" dirty="0"/>
          </a:p>
        </p:txBody>
      </p:sp>
    </p:spTree>
    <p:extLst>
      <p:ext uri="{BB962C8B-B14F-4D97-AF65-F5344CB8AC3E}">
        <p14:creationId xmlns:p14="http://schemas.microsoft.com/office/powerpoint/2010/main" val="3285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regioner: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/>
          <a:lstStyle/>
          <a:p>
            <a:r>
              <a:rPr lang="sv-SE" sz="1800" dirty="0"/>
              <a:t>Erbjuder </a:t>
            </a:r>
            <a:r>
              <a:rPr lang="sv-SE" sz="1800" dirty="0" smtClean="0"/>
              <a:t>vi vård- </a:t>
            </a:r>
            <a:r>
              <a:rPr lang="sv-SE" sz="1800" dirty="0"/>
              <a:t>och stödsamordnare till </a:t>
            </a:r>
            <a:r>
              <a:rPr lang="sv-SE" sz="1800" dirty="0" smtClean="0"/>
              <a:t>barn/vuxna </a:t>
            </a:r>
            <a:r>
              <a:rPr lang="sv-SE" sz="1800" dirty="0"/>
              <a:t>med komplexa behov på grund av deras </a:t>
            </a:r>
            <a:r>
              <a:rPr lang="sv-SE" sz="1800" dirty="0" smtClean="0"/>
              <a:t>ADHD? </a:t>
            </a:r>
            <a:endParaRPr lang="sv-SE" sz="1800" dirty="0"/>
          </a:p>
          <a:p>
            <a:endParaRPr lang="sv-SE" sz="1800" dirty="0" smtClean="0"/>
          </a:p>
          <a:p>
            <a:endParaRPr lang="sv-SE" sz="1800" dirty="0" smtClean="0"/>
          </a:p>
          <a:p>
            <a:r>
              <a:rPr lang="sv-SE" sz="1800" dirty="0"/>
              <a:t>Erbjuder vi vård- och stödsamordnare till </a:t>
            </a:r>
            <a:r>
              <a:rPr lang="sv-SE" sz="1800" dirty="0" smtClean="0"/>
              <a:t>barn/vuxna </a:t>
            </a:r>
            <a:r>
              <a:rPr lang="sv-SE" sz="1800" dirty="0"/>
              <a:t>med komplexa behov på grund av deras </a:t>
            </a:r>
            <a:r>
              <a:rPr lang="sv-SE" sz="1800" dirty="0" smtClean="0"/>
              <a:t>autism? </a:t>
            </a:r>
            <a:endParaRPr lang="sv-SE" sz="1800" dirty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28042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socialtjänst: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/>
          <a:lstStyle/>
          <a:p>
            <a:r>
              <a:rPr lang="sv-SE" sz="1800" dirty="0"/>
              <a:t>Erbjuder </a:t>
            </a:r>
            <a:r>
              <a:rPr lang="sv-SE" sz="1800" dirty="0" smtClean="0"/>
              <a:t>vi vård- </a:t>
            </a:r>
            <a:r>
              <a:rPr lang="sv-SE" sz="1800" dirty="0"/>
              <a:t>och stödsamordnare till </a:t>
            </a:r>
            <a:r>
              <a:rPr lang="sv-SE" sz="1800" dirty="0" smtClean="0"/>
              <a:t>barn/vuxna </a:t>
            </a:r>
            <a:r>
              <a:rPr lang="sv-SE" sz="1800" dirty="0"/>
              <a:t>med komplexa behov på grund av deras </a:t>
            </a:r>
            <a:r>
              <a:rPr lang="sv-SE" sz="1800" dirty="0" smtClean="0"/>
              <a:t>ADHD? </a:t>
            </a:r>
            <a:endParaRPr lang="sv-SE" sz="1800" dirty="0"/>
          </a:p>
          <a:p>
            <a:endParaRPr lang="sv-SE" sz="1800" dirty="0" smtClean="0"/>
          </a:p>
          <a:p>
            <a:endParaRPr lang="sv-SE" sz="1800" dirty="0" smtClean="0"/>
          </a:p>
          <a:p>
            <a:r>
              <a:rPr lang="sv-SE" sz="1800" dirty="0"/>
              <a:t>Erbjuder vi vård- och stödsamordnare till </a:t>
            </a:r>
            <a:r>
              <a:rPr lang="sv-SE" sz="1800" dirty="0" smtClean="0"/>
              <a:t>barn/vuxna </a:t>
            </a:r>
            <a:r>
              <a:rPr lang="sv-SE" sz="1800" dirty="0"/>
              <a:t>med komplexa behov på grund av deras </a:t>
            </a:r>
            <a:r>
              <a:rPr lang="sv-SE" sz="1800" dirty="0" smtClean="0"/>
              <a:t>autism? </a:t>
            </a:r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0383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elevhälsa: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/>
          <a:lstStyle/>
          <a:p>
            <a:r>
              <a:rPr lang="sv-SE" sz="1800" dirty="0"/>
              <a:t>Erbjuder </a:t>
            </a:r>
            <a:r>
              <a:rPr lang="sv-SE" sz="1800" dirty="0" smtClean="0"/>
              <a:t>vi vård- </a:t>
            </a:r>
            <a:r>
              <a:rPr lang="sv-SE" sz="1800" dirty="0"/>
              <a:t>och stödsamordnare till </a:t>
            </a:r>
            <a:r>
              <a:rPr lang="sv-SE" sz="1800" b="1" dirty="0" smtClean="0"/>
              <a:t>barn</a:t>
            </a:r>
            <a:r>
              <a:rPr lang="sv-SE" sz="1800" dirty="0" smtClean="0"/>
              <a:t> </a:t>
            </a:r>
            <a:r>
              <a:rPr lang="sv-SE" sz="1800" dirty="0"/>
              <a:t>med komplexa behov på grund av deras </a:t>
            </a:r>
            <a:r>
              <a:rPr lang="sv-SE" sz="1800" dirty="0" smtClean="0"/>
              <a:t>ADHD? </a:t>
            </a:r>
            <a:endParaRPr lang="sv-SE" sz="1800" dirty="0"/>
          </a:p>
          <a:p>
            <a:endParaRPr lang="sv-SE" sz="1800" dirty="0" smtClean="0"/>
          </a:p>
          <a:p>
            <a:r>
              <a:rPr lang="sv-SE" sz="1800" dirty="0" smtClean="0"/>
              <a:t>Erbjuder </a:t>
            </a:r>
            <a:r>
              <a:rPr lang="sv-SE" sz="1800" dirty="0"/>
              <a:t>vi vård- och stödsamordnare till </a:t>
            </a:r>
            <a:r>
              <a:rPr lang="sv-SE" sz="1800" b="1" dirty="0"/>
              <a:t>barn</a:t>
            </a:r>
            <a:r>
              <a:rPr lang="sv-SE" sz="1800" dirty="0"/>
              <a:t> med komplexa behov på grund av deras </a:t>
            </a:r>
            <a:r>
              <a:rPr lang="sv-SE" sz="1800" dirty="0" smtClean="0"/>
              <a:t>autism? </a:t>
            </a:r>
            <a:endParaRPr lang="sv-SE" sz="1800" dirty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12315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900" dirty="0"/>
              <a:t>Erbjuder </a:t>
            </a:r>
            <a:r>
              <a:rPr lang="sv-SE" sz="1900" dirty="0" smtClean="0"/>
              <a:t>vi föräldraskapsstöd </a:t>
            </a:r>
            <a:r>
              <a:rPr lang="sv-SE" sz="1900" dirty="0"/>
              <a:t>till vårdnadshavare med </a:t>
            </a:r>
            <a:r>
              <a:rPr lang="sv-SE" sz="1900" dirty="0" smtClean="0"/>
              <a:t>ADHD?</a:t>
            </a:r>
            <a:endParaRPr lang="sv-SE" sz="19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  <a:p>
            <a:r>
              <a:rPr lang="sv-SE" sz="1800" dirty="0"/>
              <a:t>Erbjuder vi föräldraskapsstöd till vårdnadshavare med </a:t>
            </a:r>
            <a:r>
              <a:rPr lang="sv-SE" sz="1800" dirty="0" smtClean="0"/>
              <a:t>autism?</a:t>
            </a:r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3757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Nästan filmpremiär…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>
                <a:hlinkClick r:id="rId2"/>
              </a:rPr>
              <a:t>https://vimeo.com/766839489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7093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socialtjänst: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900" dirty="0"/>
              <a:t>Erbjuder </a:t>
            </a:r>
            <a:r>
              <a:rPr lang="sv-SE" sz="1900" dirty="0" smtClean="0"/>
              <a:t>vi föräldraskapsstöd </a:t>
            </a:r>
            <a:r>
              <a:rPr lang="sv-SE" sz="1900" dirty="0"/>
              <a:t>till vårdnadshavare med </a:t>
            </a:r>
            <a:r>
              <a:rPr lang="sv-SE" sz="1900" dirty="0" smtClean="0"/>
              <a:t>ADHD?</a:t>
            </a:r>
            <a:endParaRPr lang="sv-SE" sz="19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  <a:p>
            <a:r>
              <a:rPr lang="sv-SE" sz="1800" dirty="0"/>
              <a:t>Erbjuder vi föräldraskapsstöd till vårdnadshavare med </a:t>
            </a:r>
            <a:r>
              <a:rPr lang="sv-SE" sz="1800" dirty="0" smtClean="0"/>
              <a:t>autism?</a:t>
            </a:r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9958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51858" y="2332858"/>
            <a:ext cx="10972800" cy="3744415"/>
          </a:xfrm>
        </p:spPr>
        <p:txBody>
          <a:bodyPr>
            <a:normAutofit/>
          </a:bodyPr>
          <a:lstStyle/>
          <a:p>
            <a:r>
              <a:rPr lang="sv-SE" sz="1900" dirty="0" smtClean="0"/>
              <a:t>Erbjuder vi ”individanpassat </a:t>
            </a:r>
            <a:r>
              <a:rPr lang="sv-SE" sz="1900" dirty="0"/>
              <a:t>stöd till arbete” (IPS-modellen, </a:t>
            </a:r>
            <a:r>
              <a:rPr lang="sv-SE" sz="1900" dirty="0" err="1"/>
              <a:t>individual</a:t>
            </a:r>
            <a:r>
              <a:rPr lang="sv-SE" sz="1900" dirty="0"/>
              <a:t> </a:t>
            </a:r>
            <a:r>
              <a:rPr lang="sv-SE" sz="1900" dirty="0" err="1"/>
              <a:t>placement</a:t>
            </a:r>
            <a:r>
              <a:rPr lang="sv-SE" sz="1900" dirty="0"/>
              <a:t> and support), till </a:t>
            </a:r>
            <a:r>
              <a:rPr lang="sv-SE" sz="1900" b="1" dirty="0"/>
              <a:t>vuxna</a:t>
            </a:r>
            <a:r>
              <a:rPr lang="sv-SE" sz="1900" dirty="0"/>
              <a:t> med </a:t>
            </a:r>
            <a:r>
              <a:rPr lang="sv-SE" sz="1900" dirty="0" smtClean="0"/>
              <a:t>ADHD/autism som </a:t>
            </a:r>
            <a:r>
              <a:rPr lang="sv-SE" sz="1900" dirty="0"/>
              <a:t>saknar eller har en svag anknytning till arbetsmarknaden? </a:t>
            </a:r>
            <a:endParaRPr lang="sv-SE" sz="1900" dirty="0" smtClean="0"/>
          </a:p>
          <a:p>
            <a:endParaRPr lang="sv-SE" sz="1900" dirty="0"/>
          </a:p>
          <a:p>
            <a:endParaRPr lang="sv-SE" sz="19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3111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socialtjänst: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900" dirty="0" smtClean="0"/>
              <a:t>Erbjuder vi ”individanpassat </a:t>
            </a:r>
            <a:r>
              <a:rPr lang="sv-SE" sz="1900" dirty="0"/>
              <a:t>stöd till arbete” (IPS-modellen, </a:t>
            </a:r>
            <a:r>
              <a:rPr lang="sv-SE" sz="1900" dirty="0" err="1"/>
              <a:t>individual</a:t>
            </a:r>
            <a:r>
              <a:rPr lang="sv-SE" sz="1900" dirty="0"/>
              <a:t> </a:t>
            </a:r>
            <a:r>
              <a:rPr lang="sv-SE" sz="1900" dirty="0" err="1"/>
              <a:t>placement</a:t>
            </a:r>
            <a:r>
              <a:rPr lang="sv-SE" sz="1900" dirty="0"/>
              <a:t> and support), till </a:t>
            </a:r>
            <a:r>
              <a:rPr lang="sv-SE" sz="1900" b="1" dirty="0"/>
              <a:t>vuxna</a:t>
            </a:r>
            <a:r>
              <a:rPr lang="sv-SE" sz="1900" dirty="0"/>
              <a:t> med </a:t>
            </a:r>
            <a:r>
              <a:rPr lang="sv-SE" sz="1900" dirty="0" smtClean="0"/>
              <a:t>ADHD som </a:t>
            </a:r>
            <a:r>
              <a:rPr lang="sv-SE" sz="1900" dirty="0"/>
              <a:t>saknar eller har en svag anknytning till arbetsmarknaden? </a:t>
            </a:r>
            <a:endParaRPr lang="sv-SE" sz="1900" dirty="0" smtClean="0"/>
          </a:p>
          <a:p>
            <a:endParaRPr lang="sv-SE" sz="1900" dirty="0"/>
          </a:p>
          <a:p>
            <a:r>
              <a:rPr lang="sv-SE" sz="1900" dirty="0"/>
              <a:t>Erbjuder vi ”individanpassat stöd till arbete” (IPS-modellen, </a:t>
            </a:r>
            <a:r>
              <a:rPr lang="sv-SE" sz="1900" dirty="0" err="1"/>
              <a:t>individual</a:t>
            </a:r>
            <a:r>
              <a:rPr lang="sv-SE" sz="1900" dirty="0"/>
              <a:t> </a:t>
            </a:r>
            <a:r>
              <a:rPr lang="sv-SE" sz="1900" dirty="0" err="1"/>
              <a:t>placement</a:t>
            </a:r>
            <a:r>
              <a:rPr lang="sv-SE" sz="1900" dirty="0"/>
              <a:t> and support), till </a:t>
            </a:r>
            <a:r>
              <a:rPr lang="sv-SE" sz="1900" b="1" dirty="0"/>
              <a:t>vuxna</a:t>
            </a:r>
            <a:r>
              <a:rPr lang="sv-SE" sz="1900" dirty="0"/>
              <a:t> med </a:t>
            </a:r>
            <a:r>
              <a:rPr lang="sv-SE" sz="1900" dirty="0" smtClean="0"/>
              <a:t>autism som </a:t>
            </a:r>
            <a:r>
              <a:rPr lang="sv-SE" sz="1900" dirty="0"/>
              <a:t>saknar eller har en svag anknytning till arbetsmarknaden? </a:t>
            </a:r>
          </a:p>
          <a:p>
            <a:endParaRPr lang="sv-SE" sz="19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0025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Uppmärksammar </a:t>
            </a:r>
            <a:r>
              <a:rPr lang="sv-SE" sz="1800" dirty="0" smtClean="0"/>
              <a:t>vi munhälsan</a:t>
            </a:r>
            <a:r>
              <a:rPr lang="sv-SE" sz="1800" dirty="0"/>
              <a:t>, och remittering till tandvården vid behov, vid uppföljande hälso- och </a:t>
            </a:r>
            <a:r>
              <a:rPr lang="sv-SE" sz="1800" dirty="0" smtClean="0"/>
              <a:t>sjukvårdsbesök </a:t>
            </a:r>
            <a:r>
              <a:rPr lang="sv-SE" sz="1800" dirty="0"/>
              <a:t>för </a:t>
            </a:r>
            <a:r>
              <a:rPr lang="sv-SE" sz="1800" b="1" dirty="0" smtClean="0"/>
              <a:t>barn</a:t>
            </a:r>
            <a:r>
              <a:rPr lang="sv-SE" sz="1800" dirty="0" smtClean="0"/>
              <a:t> </a:t>
            </a:r>
            <a:r>
              <a:rPr lang="sv-SE" sz="1800" dirty="0"/>
              <a:t>med </a:t>
            </a:r>
            <a:r>
              <a:rPr lang="sv-SE" sz="1800" dirty="0" smtClean="0"/>
              <a:t>ADHD/autism?</a:t>
            </a:r>
          </a:p>
          <a:p>
            <a:endParaRPr lang="sv-SE" sz="1800" dirty="0"/>
          </a:p>
          <a:p>
            <a:r>
              <a:rPr lang="sv-SE" sz="1800" dirty="0" smtClean="0"/>
              <a:t>Uppmärksammar </a:t>
            </a:r>
            <a:r>
              <a:rPr lang="sv-SE" sz="1800" dirty="0"/>
              <a:t>vi munhälsan, och remittering till tandvården vid behov, vid uppföljande hälso- och sjukvårdsbesök för </a:t>
            </a:r>
            <a:r>
              <a:rPr lang="sv-SE" sz="1800" b="1" dirty="0" smtClean="0"/>
              <a:t>vuxna</a:t>
            </a:r>
            <a:r>
              <a:rPr lang="sv-SE" sz="1800" dirty="0" smtClean="0"/>
              <a:t> </a:t>
            </a:r>
            <a:r>
              <a:rPr lang="sv-SE" sz="1800" dirty="0"/>
              <a:t>med ADHD/autism?</a:t>
            </a:r>
            <a:endParaRPr lang="sv-SE" sz="1800" dirty="0" smtClean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03827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Informerar </a:t>
            </a:r>
            <a:r>
              <a:rPr lang="sv-SE" sz="1800" dirty="0" smtClean="0"/>
              <a:t>vi närstående </a:t>
            </a:r>
            <a:r>
              <a:rPr lang="sv-SE" sz="1800" dirty="0"/>
              <a:t>till </a:t>
            </a:r>
            <a:r>
              <a:rPr lang="sv-SE" sz="1800" dirty="0" smtClean="0"/>
              <a:t>barn/vuxna </a:t>
            </a:r>
            <a:r>
              <a:rPr lang="sv-SE" sz="1800" dirty="0"/>
              <a:t>med </a:t>
            </a:r>
            <a:r>
              <a:rPr lang="sv-SE" sz="1800" dirty="0" smtClean="0"/>
              <a:t>ADHD om </a:t>
            </a:r>
            <a:r>
              <a:rPr lang="sv-SE" sz="1800" dirty="0"/>
              <a:t>stöd som kan erbjudas av andra huvudmän?</a:t>
            </a:r>
          </a:p>
          <a:p>
            <a:endParaRPr lang="sv-SE" sz="2100" dirty="0" smtClean="0"/>
          </a:p>
          <a:p>
            <a:r>
              <a:rPr lang="sv-SE" sz="1800" dirty="0" smtClean="0"/>
              <a:t>Informerar </a:t>
            </a:r>
            <a:r>
              <a:rPr lang="sv-SE" sz="1800" dirty="0"/>
              <a:t>vi närstående till barn/vuxna</a:t>
            </a:r>
            <a:r>
              <a:rPr lang="sv-SE" sz="1800" b="1" dirty="0" smtClean="0"/>
              <a:t> </a:t>
            </a:r>
            <a:r>
              <a:rPr lang="sv-SE" sz="1800" dirty="0"/>
              <a:t>med </a:t>
            </a:r>
            <a:r>
              <a:rPr lang="sv-SE" sz="1800" dirty="0" smtClean="0"/>
              <a:t>autism </a:t>
            </a:r>
            <a:r>
              <a:rPr lang="sv-SE" sz="1800" dirty="0"/>
              <a:t>om stöd som kan erbjudas av andra huvudmän?</a:t>
            </a:r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391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socialtjänst:  Psykosociala insatser och kognitivt stöd 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Informerar vi närstående till barn/vuxna med ADHD om stöd som kan erbjudas av andra huvudmän?</a:t>
            </a:r>
          </a:p>
          <a:p>
            <a:endParaRPr lang="sv-SE" sz="2100" dirty="0"/>
          </a:p>
          <a:p>
            <a:r>
              <a:rPr lang="sv-SE" sz="1800" dirty="0"/>
              <a:t>Informerar vi närstående till barn/vuxna</a:t>
            </a:r>
            <a:r>
              <a:rPr lang="sv-SE" sz="1800" b="1" dirty="0"/>
              <a:t> </a:t>
            </a:r>
            <a:r>
              <a:rPr lang="sv-SE" sz="1800" dirty="0"/>
              <a:t>med autism om stöd som kan erbjudas av andra huvudmän?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3904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socialtjänst:  </a:t>
            </a:r>
            <a:r>
              <a:rPr lang="sv-SE" sz="3200" dirty="0"/>
              <a:t>Psykosociala insatser och kognitivt stöd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boendestöd </a:t>
            </a:r>
            <a:r>
              <a:rPr lang="sv-SE" sz="1800" dirty="0"/>
              <a:t>till </a:t>
            </a:r>
            <a:r>
              <a:rPr lang="sv-SE" sz="1800" b="1" dirty="0"/>
              <a:t>vuxna </a:t>
            </a:r>
            <a:r>
              <a:rPr lang="sv-SE" sz="1800" dirty="0"/>
              <a:t>med </a:t>
            </a:r>
            <a:r>
              <a:rPr lang="sv-SE" sz="1800" dirty="0" smtClean="0"/>
              <a:t>ADHD som </a:t>
            </a:r>
            <a:r>
              <a:rPr lang="sv-SE" sz="1800" dirty="0"/>
              <a:t>har svårigheter att hantera sin vardag i hemmet?</a:t>
            </a:r>
          </a:p>
          <a:p>
            <a:endParaRPr lang="sv-SE" sz="1900" dirty="0"/>
          </a:p>
          <a:p>
            <a:r>
              <a:rPr lang="sv-SE" sz="1800" dirty="0"/>
              <a:t>Erbjuder vi boendestöd till </a:t>
            </a:r>
            <a:r>
              <a:rPr lang="sv-SE" sz="1800" b="1" dirty="0"/>
              <a:t>vuxna</a:t>
            </a:r>
            <a:r>
              <a:rPr lang="sv-SE" sz="1800" dirty="0"/>
              <a:t> med </a:t>
            </a:r>
            <a:r>
              <a:rPr lang="sv-SE" sz="1800" dirty="0" smtClean="0"/>
              <a:t>autism </a:t>
            </a:r>
            <a:r>
              <a:rPr lang="sv-SE" sz="1800" dirty="0"/>
              <a:t>som har svårigheter att hantera sin vardag i hemmet?</a:t>
            </a:r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51332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Psykologiska insatser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</a:t>
            </a:r>
            <a:r>
              <a:rPr lang="sv-SE" sz="1800" dirty="0" err="1" smtClean="0"/>
              <a:t>psykoedukation</a:t>
            </a:r>
            <a:r>
              <a:rPr lang="sv-SE" sz="1800" dirty="0" smtClean="0"/>
              <a:t> </a:t>
            </a:r>
            <a:r>
              <a:rPr lang="sv-SE" sz="1800" dirty="0"/>
              <a:t>till </a:t>
            </a:r>
            <a:r>
              <a:rPr lang="sv-SE" sz="1800" b="1" dirty="0"/>
              <a:t>barn </a:t>
            </a:r>
            <a:r>
              <a:rPr lang="sv-SE" sz="1800" dirty="0"/>
              <a:t>med </a:t>
            </a:r>
            <a:r>
              <a:rPr lang="sv-SE" sz="1800" dirty="0" smtClean="0"/>
              <a:t>ADHD?</a:t>
            </a:r>
          </a:p>
          <a:p>
            <a:endParaRPr lang="sv-SE" sz="1800" dirty="0"/>
          </a:p>
          <a:p>
            <a:r>
              <a:rPr lang="sv-SE" sz="1800" dirty="0"/>
              <a:t>Erbjuder vi </a:t>
            </a:r>
            <a:r>
              <a:rPr lang="sv-SE" sz="1800" dirty="0" err="1"/>
              <a:t>psykoedukation</a:t>
            </a:r>
            <a:r>
              <a:rPr lang="sv-SE" sz="1800" dirty="0"/>
              <a:t> till </a:t>
            </a:r>
            <a:r>
              <a:rPr lang="sv-SE" sz="1800" b="1" dirty="0" smtClean="0"/>
              <a:t>barn</a:t>
            </a:r>
            <a:r>
              <a:rPr lang="sv-SE" sz="1800" dirty="0" smtClean="0"/>
              <a:t> </a:t>
            </a:r>
            <a:r>
              <a:rPr lang="sv-SE" sz="1800" dirty="0"/>
              <a:t>med </a:t>
            </a:r>
            <a:r>
              <a:rPr lang="sv-SE" sz="1800" dirty="0" smtClean="0"/>
              <a:t>autism?</a:t>
            </a:r>
          </a:p>
          <a:p>
            <a:endParaRPr lang="sv-SE" sz="1800" dirty="0"/>
          </a:p>
          <a:p>
            <a:r>
              <a:rPr lang="sv-SE" sz="1800" dirty="0"/>
              <a:t>Erbjuder </a:t>
            </a:r>
            <a:r>
              <a:rPr lang="sv-SE" sz="1800" dirty="0" smtClean="0"/>
              <a:t>vi </a:t>
            </a:r>
            <a:r>
              <a:rPr lang="sv-SE" sz="1800" dirty="0" err="1" smtClean="0"/>
              <a:t>psykoedukation</a:t>
            </a:r>
            <a:r>
              <a:rPr lang="sv-SE" sz="1800" dirty="0" smtClean="0"/>
              <a:t> </a:t>
            </a:r>
            <a:r>
              <a:rPr lang="sv-SE" sz="1800" dirty="0"/>
              <a:t>till </a:t>
            </a:r>
            <a:r>
              <a:rPr lang="sv-SE" sz="1800" b="1" dirty="0"/>
              <a:t>närstående med barn </a:t>
            </a:r>
            <a:r>
              <a:rPr lang="sv-SE" sz="1800" dirty="0"/>
              <a:t>med </a:t>
            </a:r>
            <a:r>
              <a:rPr lang="sv-SE" sz="1800" dirty="0" smtClean="0"/>
              <a:t>autism?</a:t>
            </a:r>
          </a:p>
          <a:p>
            <a:endParaRPr lang="sv-SE" sz="1800" dirty="0"/>
          </a:p>
          <a:p>
            <a:r>
              <a:rPr lang="sv-SE" sz="1800" dirty="0"/>
              <a:t>Erbjuder vi </a:t>
            </a:r>
            <a:r>
              <a:rPr lang="sv-SE" sz="1800" dirty="0" err="1"/>
              <a:t>psykoedukation</a:t>
            </a:r>
            <a:r>
              <a:rPr lang="sv-SE" sz="1800" dirty="0"/>
              <a:t> till </a:t>
            </a:r>
            <a:r>
              <a:rPr lang="sv-SE" sz="1800" b="1" dirty="0"/>
              <a:t>närstående med barn </a:t>
            </a:r>
            <a:r>
              <a:rPr lang="sv-SE" sz="1800" dirty="0"/>
              <a:t>med </a:t>
            </a:r>
            <a:r>
              <a:rPr lang="sv-SE" sz="1800" dirty="0" smtClean="0"/>
              <a:t>autism?</a:t>
            </a:r>
            <a:endParaRPr lang="sv-SE" sz="1800" dirty="0"/>
          </a:p>
          <a:p>
            <a:r>
              <a:rPr lang="sv-SE" sz="1800" dirty="0" smtClean="0"/>
              <a:t> </a:t>
            </a:r>
          </a:p>
          <a:p>
            <a:r>
              <a:rPr lang="sv-SE" sz="1800" dirty="0"/>
              <a:t>Erbjuder vi </a:t>
            </a:r>
            <a:r>
              <a:rPr lang="sv-SE" sz="1800" dirty="0" err="1"/>
              <a:t>psykoedukation</a:t>
            </a:r>
            <a:r>
              <a:rPr lang="sv-SE" sz="1800" dirty="0"/>
              <a:t> till </a:t>
            </a:r>
            <a:r>
              <a:rPr lang="sv-SE" sz="1800" b="1" dirty="0" smtClean="0"/>
              <a:t>vuxna</a:t>
            </a:r>
            <a:r>
              <a:rPr lang="sv-SE" sz="1800" dirty="0" smtClean="0"/>
              <a:t> </a:t>
            </a:r>
            <a:r>
              <a:rPr lang="sv-SE" sz="1800" dirty="0"/>
              <a:t>med ADHD?</a:t>
            </a:r>
          </a:p>
          <a:p>
            <a:endParaRPr lang="sv-SE" sz="1800" dirty="0"/>
          </a:p>
          <a:p>
            <a:r>
              <a:rPr lang="sv-SE" sz="1800" dirty="0"/>
              <a:t>Erbjuder vi </a:t>
            </a:r>
            <a:r>
              <a:rPr lang="sv-SE" sz="1800" dirty="0" err="1"/>
              <a:t>psykoedukation</a:t>
            </a:r>
            <a:r>
              <a:rPr lang="sv-SE" sz="1800" dirty="0"/>
              <a:t> till </a:t>
            </a:r>
            <a:r>
              <a:rPr lang="sv-SE" sz="1800" b="1" dirty="0" smtClean="0"/>
              <a:t>vuxna</a:t>
            </a:r>
            <a:r>
              <a:rPr lang="sv-SE" sz="1800" dirty="0" smtClean="0"/>
              <a:t> </a:t>
            </a:r>
            <a:r>
              <a:rPr lang="sv-SE" sz="1800" dirty="0"/>
              <a:t>med </a:t>
            </a:r>
            <a:r>
              <a:rPr lang="sv-SE" sz="1800" dirty="0" smtClean="0"/>
              <a:t>autism?</a:t>
            </a:r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22920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Psykologiska insatser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mångsidiga </a:t>
            </a:r>
            <a:r>
              <a:rPr lang="sv-SE" sz="1800" dirty="0"/>
              <a:t>intensiva beteendeinsatser (EIBI) till </a:t>
            </a:r>
            <a:r>
              <a:rPr lang="sv-SE" sz="1800" b="1" dirty="0"/>
              <a:t>barn</a:t>
            </a:r>
            <a:r>
              <a:rPr lang="sv-SE" sz="1800" dirty="0"/>
              <a:t> (0-5 år) med autism?</a:t>
            </a:r>
          </a:p>
          <a:p>
            <a:endParaRPr lang="sv-SE" sz="1900" dirty="0"/>
          </a:p>
          <a:p>
            <a:endParaRPr lang="sv-SE" sz="19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87908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Psykologiska insatser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kognitiv </a:t>
            </a:r>
            <a:r>
              <a:rPr lang="sv-SE" sz="1800" dirty="0"/>
              <a:t>beteendeterapi (KBT) anpassad för </a:t>
            </a:r>
            <a:r>
              <a:rPr lang="sv-SE" sz="1800" b="1" dirty="0"/>
              <a:t>barn</a:t>
            </a:r>
            <a:r>
              <a:rPr lang="sv-SE" sz="1800" dirty="0"/>
              <a:t> med autism och samtidiga symtom på ångest?</a:t>
            </a:r>
          </a:p>
          <a:p>
            <a:endParaRPr lang="sv-SE" sz="1900" dirty="0"/>
          </a:p>
          <a:p>
            <a:endParaRPr lang="sv-SE" sz="19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6990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8331" y="554907"/>
            <a:ext cx="10972800" cy="1143000"/>
          </a:xfrm>
        </p:spPr>
        <p:txBody>
          <a:bodyPr>
            <a:normAutofit/>
          </a:bodyPr>
          <a:lstStyle/>
          <a:p>
            <a:r>
              <a:rPr lang="sv-SE" sz="2800" dirty="0"/>
              <a:t>Antal unika individer som fått diagnos registrerad per angivet år. Utsökt på huvud/bidiagnos</a:t>
            </a: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/>
          </p:nvPr>
        </p:nvGraphicFramePr>
        <p:xfrm>
          <a:off x="2072812" y="1825625"/>
          <a:ext cx="7511761" cy="4242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24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Psykologiska insatser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kognitiv </a:t>
            </a:r>
            <a:r>
              <a:rPr lang="sv-SE" sz="1800" dirty="0"/>
              <a:t>beteendeterapi (KBT) inriktad på </a:t>
            </a:r>
            <a:r>
              <a:rPr lang="sv-SE" sz="1800" dirty="0" smtClean="0"/>
              <a:t>ADHD-symtom </a:t>
            </a:r>
            <a:r>
              <a:rPr lang="sv-SE" sz="1800" dirty="0"/>
              <a:t>till </a:t>
            </a:r>
            <a:r>
              <a:rPr lang="sv-SE" sz="1800" b="1" dirty="0"/>
              <a:t>vuxna</a:t>
            </a:r>
            <a:r>
              <a:rPr lang="sv-SE" sz="1800" dirty="0"/>
              <a:t> med </a:t>
            </a:r>
            <a:r>
              <a:rPr lang="sv-SE" sz="1800" dirty="0" smtClean="0"/>
              <a:t>ADHD?</a:t>
            </a:r>
            <a:endParaRPr lang="sv-SE" sz="1800" dirty="0"/>
          </a:p>
          <a:p>
            <a:endParaRPr lang="sv-SE" sz="1900" dirty="0"/>
          </a:p>
          <a:p>
            <a:endParaRPr lang="sv-SE" sz="19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6457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Psykologiska insatser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social </a:t>
            </a:r>
            <a:r>
              <a:rPr lang="sv-SE" sz="1800" dirty="0"/>
              <a:t>färdighetsträning </a:t>
            </a:r>
            <a:r>
              <a:rPr lang="sv-SE" sz="1800" dirty="0" smtClean="0"/>
              <a:t>(manualbaserad) till </a:t>
            </a:r>
            <a:r>
              <a:rPr lang="sv-SE" sz="1800" b="1" dirty="0"/>
              <a:t>barn</a:t>
            </a:r>
            <a:r>
              <a:rPr lang="sv-SE" sz="1800" dirty="0"/>
              <a:t> med </a:t>
            </a:r>
            <a:r>
              <a:rPr lang="sv-SE" sz="1800" dirty="0" smtClean="0"/>
              <a:t>ADHD som </a:t>
            </a:r>
            <a:r>
              <a:rPr lang="sv-SE" sz="1800" dirty="0"/>
              <a:t>har nedsatt social samspelsförmåga och saknar intellektuell funktionsnedsättning?</a:t>
            </a:r>
          </a:p>
          <a:p>
            <a:endParaRPr lang="sv-SE" sz="1900" dirty="0"/>
          </a:p>
          <a:p>
            <a:endParaRPr lang="sv-SE" sz="1900" dirty="0"/>
          </a:p>
          <a:p>
            <a:r>
              <a:rPr lang="sv-SE" sz="1800" dirty="0"/>
              <a:t>Erbjuder vi social färdighetsträning (manualbaserad) till </a:t>
            </a:r>
            <a:r>
              <a:rPr lang="sv-SE" sz="1800" b="1" dirty="0"/>
              <a:t>barn</a:t>
            </a:r>
            <a:r>
              <a:rPr lang="sv-SE" sz="1800" dirty="0"/>
              <a:t> med </a:t>
            </a:r>
            <a:r>
              <a:rPr lang="sv-SE" sz="1800" dirty="0" smtClean="0"/>
              <a:t>autism </a:t>
            </a:r>
            <a:r>
              <a:rPr lang="sv-SE" sz="1800" dirty="0"/>
              <a:t>som har nedsatt social samspelsförmåga och saknar intellektuell funktionsnedsättning?</a:t>
            </a:r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61231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elevhälsa:  Psykologiska insatser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social </a:t>
            </a:r>
            <a:r>
              <a:rPr lang="sv-SE" sz="1800" dirty="0"/>
              <a:t>färdighetsträning </a:t>
            </a:r>
            <a:r>
              <a:rPr lang="sv-SE" sz="1800" dirty="0" smtClean="0"/>
              <a:t>(manualbaserad) till </a:t>
            </a:r>
            <a:r>
              <a:rPr lang="sv-SE" sz="1800" b="1" dirty="0"/>
              <a:t>barn</a:t>
            </a:r>
            <a:r>
              <a:rPr lang="sv-SE" sz="1800" dirty="0"/>
              <a:t> med </a:t>
            </a:r>
            <a:r>
              <a:rPr lang="sv-SE" sz="1800" dirty="0" smtClean="0"/>
              <a:t>ADHD som </a:t>
            </a:r>
            <a:r>
              <a:rPr lang="sv-SE" sz="1800" dirty="0"/>
              <a:t>har nedsatt social samspelsförmåga och saknar intellektuell funktionsnedsättning?</a:t>
            </a:r>
          </a:p>
          <a:p>
            <a:endParaRPr lang="sv-SE" sz="1900" dirty="0"/>
          </a:p>
          <a:p>
            <a:endParaRPr lang="sv-SE" sz="1900" dirty="0"/>
          </a:p>
          <a:p>
            <a:r>
              <a:rPr lang="sv-SE" sz="1800" dirty="0"/>
              <a:t>Erbjuder vi social färdighetsträning (manualbaserad) till </a:t>
            </a:r>
            <a:r>
              <a:rPr lang="sv-SE" sz="1800" b="1" dirty="0"/>
              <a:t>barn</a:t>
            </a:r>
            <a:r>
              <a:rPr lang="sv-SE" sz="1800" dirty="0"/>
              <a:t> med </a:t>
            </a:r>
            <a:r>
              <a:rPr lang="sv-SE" sz="1800" dirty="0" smtClean="0"/>
              <a:t>autism </a:t>
            </a:r>
            <a:r>
              <a:rPr lang="sv-SE" sz="1800" dirty="0"/>
              <a:t>som har nedsatt social samspelsförmåga och saknar intellektuell funktionsnedsättning?</a:t>
            </a:r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6240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Psykologiska insatser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kognitiv </a:t>
            </a:r>
            <a:r>
              <a:rPr lang="sv-SE" sz="1800" dirty="0"/>
              <a:t>beteendeterapi (KBT) inriktad på </a:t>
            </a:r>
            <a:r>
              <a:rPr lang="sv-SE" sz="1800" dirty="0" smtClean="0"/>
              <a:t>ADHD-symtom </a:t>
            </a:r>
            <a:r>
              <a:rPr lang="sv-SE" sz="1800" dirty="0"/>
              <a:t>till </a:t>
            </a:r>
            <a:r>
              <a:rPr lang="sv-SE" sz="1800" b="1" dirty="0"/>
              <a:t>barn </a:t>
            </a:r>
            <a:r>
              <a:rPr lang="sv-SE" sz="1800" dirty="0" smtClean="0"/>
              <a:t>med </a:t>
            </a:r>
            <a:r>
              <a:rPr lang="sv-SE" sz="1800" dirty="0"/>
              <a:t>ADHD</a:t>
            </a:r>
            <a:r>
              <a:rPr lang="sv-SE" sz="1800" dirty="0" smtClean="0"/>
              <a:t>?</a:t>
            </a:r>
            <a:endParaRPr lang="sv-SE" sz="1800" dirty="0"/>
          </a:p>
          <a:p>
            <a:endParaRPr lang="sv-SE" sz="1900" dirty="0"/>
          </a:p>
          <a:p>
            <a:endParaRPr lang="sv-SE" sz="19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660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Psykologiska insatser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8620" y="2304866"/>
            <a:ext cx="11431352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kognitiv </a:t>
            </a:r>
            <a:r>
              <a:rPr lang="sv-SE" sz="1800" dirty="0"/>
              <a:t>beteendeterapi (KBT) anpassad för </a:t>
            </a:r>
            <a:r>
              <a:rPr lang="sv-SE" sz="1800" b="1" dirty="0"/>
              <a:t>barn</a:t>
            </a:r>
            <a:r>
              <a:rPr lang="sv-SE" sz="1800" dirty="0"/>
              <a:t> med autism och samtidiga symtom på </a:t>
            </a:r>
            <a:r>
              <a:rPr lang="sv-SE" sz="1800" dirty="0" err="1"/>
              <a:t>insomni</a:t>
            </a:r>
            <a:r>
              <a:rPr lang="sv-SE" sz="1800" dirty="0"/>
              <a:t>?</a:t>
            </a:r>
          </a:p>
          <a:p>
            <a:endParaRPr lang="sv-SE" sz="1900" dirty="0"/>
          </a:p>
          <a:p>
            <a:endParaRPr lang="sv-SE" sz="1900" dirty="0"/>
          </a:p>
          <a:p>
            <a:endParaRPr lang="sv-SE" sz="1800" dirty="0" smtClean="0"/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52038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pPr algn="ctr"/>
            <a:r>
              <a:rPr lang="sv-SE" sz="3200" dirty="0" smtClean="0"/>
              <a:t>Läkemedel och medicintekniska produkter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75317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1546" y="1102418"/>
            <a:ext cx="8108908" cy="4351338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436502" y="5334397"/>
            <a:ext cx="86951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err="1" smtClean="0"/>
              <a:t>Guanfacin</a:t>
            </a:r>
            <a:r>
              <a:rPr lang="sv-SE" sz="1200" dirty="0" smtClean="0"/>
              <a:t>: </a:t>
            </a:r>
            <a:r>
              <a:rPr lang="sv-SE" sz="1200" dirty="0" err="1" smtClean="0"/>
              <a:t>Intuniv</a:t>
            </a:r>
            <a:endParaRPr lang="sv-SE" sz="1200" dirty="0" smtClean="0"/>
          </a:p>
          <a:p>
            <a:r>
              <a:rPr lang="sv-SE" sz="1200" dirty="0" smtClean="0"/>
              <a:t>Dexamfetamin: </a:t>
            </a:r>
            <a:r>
              <a:rPr lang="sv-SE" sz="1200" dirty="0" err="1" smtClean="0"/>
              <a:t>Attentin</a:t>
            </a:r>
            <a:r>
              <a:rPr lang="sv-SE" sz="1200" dirty="0" smtClean="0"/>
              <a:t>, </a:t>
            </a:r>
            <a:r>
              <a:rPr lang="sv-SE" sz="1200" dirty="0" err="1" smtClean="0"/>
              <a:t>Elvanse</a:t>
            </a:r>
            <a:r>
              <a:rPr lang="sv-SE" sz="1200" dirty="0" smtClean="0"/>
              <a:t> </a:t>
            </a:r>
          </a:p>
          <a:p>
            <a:r>
              <a:rPr lang="sv-SE" sz="1200" dirty="0" err="1" smtClean="0"/>
              <a:t>Metylfenidat</a:t>
            </a:r>
            <a:r>
              <a:rPr lang="sv-SE" sz="1200" dirty="0" smtClean="0"/>
              <a:t>: </a:t>
            </a:r>
            <a:r>
              <a:rPr lang="sv-SE" sz="1200" dirty="0" err="1" smtClean="0"/>
              <a:t>Concerta</a:t>
            </a:r>
            <a:r>
              <a:rPr lang="sv-SE" sz="1200" dirty="0" smtClean="0"/>
              <a:t>, </a:t>
            </a:r>
            <a:r>
              <a:rPr lang="sv-SE" sz="1200" dirty="0" err="1" smtClean="0"/>
              <a:t>Ritalin</a:t>
            </a:r>
            <a:r>
              <a:rPr lang="sv-SE" sz="1200" dirty="0" smtClean="0"/>
              <a:t>, </a:t>
            </a:r>
            <a:r>
              <a:rPr lang="sv-SE" sz="1200" dirty="0" err="1" smtClean="0"/>
              <a:t>Medikinet</a:t>
            </a:r>
            <a:r>
              <a:rPr lang="sv-SE" sz="1200" dirty="0" smtClean="0"/>
              <a:t>, </a:t>
            </a:r>
            <a:r>
              <a:rPr lang="sv-SE" sz="1200" dirty="0" err="1" smtClean="0"/>
              <a:t>Medanef</a:t>
            </a:r>
            <a:endParaRPr lang="sv-SE" sz="1200" dirty="0"/>
          </a:p>
          <a:p>
            <a:r>
              <a:rPr lang="sv-SE" sz="1200" dirty="0" err="1" smtClean="0"/>
              <a:t>Atomoxetin</a:t>
            </a:r>
            <a:r>
              <a:rPr lang="sv-SE" sz="1200" dirty="0" smtClean="0"/>
              <a:t>: </a:t>
            </a:r>
            <a:r>
              <a:rPr lang="sv-SE" sz="1200" dirty="0" err="1" smtClean="0"/>
              <a:t>Strattera</a:t>
            </a:r>
            <a:r>
              <a:rPr lang="sv-SE" sz="1200" dirty="0" smtClean="0"/>
              <a:t> </a:t>
            </a:r>
          </a:p>
          <a:p>
            <a:r>
              <a:rPr lang="sv-SE" sz="1200" dirty="0" err="1" smtClean="0"/>
              <a:t>Lisdexamfetamin</a:t>
            </a:r>
            <a:r>
              <a:rPr lang="sv-SE" sz="1200" dirty="0" smtClean="0"/>
              <a:t>: </a:t>
            </a:r>
            <a:r>
              <a:rPr lang="sv-SE" sz="1200" dirty="0" err="1" smtClean="0"/>
              <a:t>Elvanse</a:t>
            </a:r>
            <a:r>
              <a:rPr lang="sv-SE" sz="1200" dirty="0" smtClean="0"/>
              <a:t>, </a:t>
            </a:r>
            <a:r>
              <a:rPr lang="sv-SE" sz="1200" dirty="0" err="1" smtClean="0"/>
              <a:t>Attentin</a:t>
            </a:r>
            <a:r>
              <a:rPr lang="sv-SE" sz="1200" dirty="0" smtClean="0"/>
              <a:t> 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78926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0895" y="1169557"/>
            <a:ext cx="7544853" cy="407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67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Läkemedel och medicintekniska produkter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er verksamhet läkemedel för </a:t>
            </a:r>
            <a:r>
              <a:rPr lang="sv-SE" sz="1800" dirty="0" smtClean="0"/>
              <a:t>ADHD </a:t>
            </a:r>
            <a:r>
              <a:rPr lang="sv-SE" sz="1800" dirty="0"/>
              <a:t>till </a:t>
            </a:r>
            <a:r>
              <a:rPr lang="sv-SE" sz="1800" b="1" dirty="0"/>
              <a:t>barn</a:t>
            </a:r>
            <a:r>
              <a:rPr lang="sv-SE" sz="1800" dirty="0"/>
              <a:t> ≥ 13 år /</a:t>
            </a:r>
            <a:r>
              <a:rPr lang="sv-SE" sz="1800" b="1" dirty="0"/>
              <a:t>vuxna</a:t>
            </a:r>
            <a:r>
              <a:rPr lang="sv-SE" sz="1800" dirty="0"/>
              <a:t> med </a:t>
            </a:r>
            <a:r>
              <a:rPr lang="sv-SE" sz="1800" dirty="0" err="1"/>
              <a:t>adhd</a:t>
            </a:r>
            <a:r>
              <a:rPr lang="sv-SE" sz="1800" dirty="0"/>
              <a:t> med ett skadligt bruk eller beroende av alkohol och/eller narkotika?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9022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Läkemedel och medicintekniska produkter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läkemedlet Melatonin, till barn med ADHD, som inte blir hjälpta av annat stöd för bättre sömnvanor? </a:t>
            </a:r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93284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7014" y="547688"/>
            <a:ext cx="10972800" cy="1143000"/>
          </a:xfrm>
        </p:spPr>
        <p:txBody>
          <a:bodyPr>
            <a:normAutofit/>
          </a:bodyPr>
          <a:lstStyle/>
          <a:p>
            <a:r>
              <a:rPr lang="sv-SE" sz="2800" dirty="0"/>
              <a:t>Antal unika individer som fått diagnos registrerad per angivet år. Utsökt på huvud/bidiagnos</a:t>
            </a: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/>
          </p:nvPr>
        </p:nvGraphicFramePr>
        <p:xfrm>
          <a:off x="1379913" y="1690688"/>
          <a:ext cx="8082569" cy="4269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233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Läkemedel och medicintekniska produkter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förskrivning </a:t>
            </a:r>
            <a:r>
              <a:rPr lang="sv-SE" sz="1800" dirty="0"/>
              <a:t>av centralstimulerande </a:t>
            </a:r>
            <a:r>
              <a:rPr lang="sv-SE" sz="1800" dirty="0" smtClean="0"/>
              <a:t>ADHD-läkemedel </a:t>
            </a:r>
            <a:r>
              <a:rPr lang="sv-SE" sz="1800" dirty="0"/>
              <a:t>till </a:t>
            </a:r>
            <a:r>
              <a:rPr lang="sv-SE" sz="1800" b="1" dirty="0"/>
              <a:t>barn</a:t>
            </a:r>
            <a:r>
              <a:rPr lang="sv-SE" sz="1800" dirty="0"/>
              <a:t> (≥ 6 år</a:t>
            </a:r>
            <a:r>
              <a:rPr lang="sv-SE" sz="1800" dirty="0" smtClean="0"/>
              <a:t>) med ADHD?</a:t>
            </a:r>
            <a:endParaRPr lang="sv-SE" sz="1800" dirty="0"/>
          </a:p>
          <a:p>
            <a:endParaRPr lang="sv-SE" sz="1800" dirty="0" smtClean="0"/>
          </a:p>
          <a:p>
            <a:r>
              <a:rPr lang="sv-SE" sz="1800" dirty="0" smtClean="0"/>
              <a:t>Korttidsbehandling(upp till ett år)? </a:t>
            </a:r>
          </a:p>
          <a:p>
            <a:endParaRPr lang="sv-SE" sz="1800" dirty="0"/>
          </a:p>
          <a:p>
            <a:r>
              <a:rPr lang="sv-SE" sz="1800" dirty="0" smtClean="0"/>
              <a:t>Långtidsbehandling(mer än ett </a:t>
            </a:r>
            <a:r>
              <a:rPr lang="sv-SE" sz="1800" dirty="0"/>
              <a:t>år)? </a:t>
            </a:r>
          </a:p>
          <a:p>
            <a:endParaRPr lang="sv-SE" sz="1800" dirty="0" smtClean="0"/>
          </a:p>
          <a:p>
            <a:r>
              <a:rPr lang="sv-SE" sz="1800" dirty="0"/>
              <a:t>Erbjuder er verksamhet regelbunden uppföljning till </a:t>
            </a:r>
            <a:r>
              <a:rPr lang="sv-SE" sz="1800" b="1" dirty="0"/>
              <a:t>barn</a:t>
            </a:r>
            <a:r>
              <a:rPr lang="sv-SE" sz="1800" dirty="0"/>
              <a:t> (≥ 6 år</a:t>
            </a:r>
            <a:r>
              <a:rPr lang="sv-SE" sz="1800" dirty="0" smtClean="0"/>
              <a:t>) som </a:t>
            </a:r>
            <a:r>
              <a:rPr lang="sv-SE" sz="1800" dirty="0"/>
              <a:t>behandlas med centralstimulerande </a:t>
            </a:r>
            <a:r>
              <a:rPr lang="sv-SE" sz="1800" dirty="0" smtClean="0"/>
              <a:t>ADHD-läkemedel</a:t>
            </a:r>
            <a:r>
              <a:rPr lang="sv-SE" sz="1800" dirty="0"/>
              <a:t>?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80367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Läkemedel och medicintekniska produkter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förskrivning </a:t>
            </a:r>
            <a:r>
              <a:rPr lang="sv-SE" sz="1800" dirty="0"/>
              <a:t>av icke-centralstimulerande</a:t>
            </a:r>
            <a:r>
              <a:rPr lang="sv-SE" sz="1800" dirty="0" smtClean="0"/>
              <a:t> ADHD-läkemedel </a:t>
            </a:r>
            <a:r>
              <a:rPr lang="sv-SE" sz="1800" dirty="0"/>
              <a:t>till </a:t>
            </a:r>
            <a:r>
              <a:rPr lang="sv-SE" sz="1800" b="1" dirty="0"/>
              <a:t>barn</a:t>
            </a:r>
            <a:r>
              <a:rPr lang="sv-SE" sz="1800" dirty="0"/>
              <a:t> (≥ 6 år</a:t>
            </a:r>
            <a:r>
              <a:rPr lang="sv-SE" sz="1800" dirty="0" smtClean="0"/>
              <a:t>) med ADHD?</a:t>
            </a:r>
            <a:endParaRPr lang="sv-SE" sz="1800" dirty="0"/>
          </a:p>
          <a:p>
            <a:endParaRPr lang="sv-SE" sz="1800" dirty="0" smtClean="0"/>
          </a:p>
          <a:p>
            <a:r>
              <a:rPr lang="sv-SE" sz="1800" dirty="0" smtClean="0"/>
              <a:t>Korttidsbehandling(upp till ett år)? </a:t>
            </a:r>
          </a:p>
          <a:p>
            <a:endParaRPr lang="sv-SE" sz="1800" dirty="0"/>
          </a:p>
          <a:p>
            <a:r>
              <a:rPr lang="sv-SE" sz="1800" dirty="0" smtClean="0"/>
              <a:t>Långtidsbehandling(mer än ett </a:t>
            </a:r>
            <a:r>
              <a:rPr lang="sv-SE" sz="1800" dirty="0"/>
              <a:t>år)? </a:t>
            </a:r>
          </a:p>
          <a:p>
            <a:endParaRPr lang="sv-SE" sz="1800" dirty="0" smtClean="0"/>
          </a:p>
          <a:p>
            <a:r>
              <a:rPr lang="sv-SE" sz="1800" dirty="0"/>
              <a:t>Erbjuder er verksamhet regelbunden uppföljning till </a:t>
            </a:r>
            <a:r>
              <a:rPr lang="sv-SE" sz="1800" b="1" dirty="0"/>
              <a:t>barn</a:t>
            </a:r>
            <a:r>
              <a:rPr lang="sv-SE" sz="1800" dirty="0"/>
              <a:t> (≥ 6 år</a:t>
            </a:r>
            <a:r>
              <a:rPr lang="sv-SE" sz="1800" dirty="0" smtClean="0"/>
              <a:t>) som </a:t>
            </a:r>
            <a:r>
              <a:rPr lang="sv-SE" sz="1800" dirty="0"/>
              <a:t>behandlas med icke-centralstimulerande</a:t>
            </a:r>
            <a:r>
              <a:rPr lang="sv-SE" sz="1800" dirty="0" smtClean="0"/>
              <a:t> ADHD-läkemedel</a:t>
            </a:r>
            <a:r>
              <a:rPr lang="sv-SE" sz="1800" dirty="0"/>
              <a:t>?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37234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Läkemedel och medicintekniska produkter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förskrivning </a:t>
            </a:r>
            <a:r>
              <a:rPr lang="sv-SE" sz="1800" dirty="0"/>
              <a:t>av centralstimulerande </a:t>
            </a:r>
            <a:r>
              <a:rPr lang="sv-SE" sz="1800" dirty="0" smtClean="0"/>
              <a:t>ADHD-läkemedel </a:t>
            </a:r>
            <a:r>
              <a:rPr lang="sv-SE" sz="1800" dirty="0"/>
              <a:t>till</a:t>
            </a:r>
            <a:r>
              <a:rPr lang="sv-SE" sz="1800" b="1" dirty="0"/>
              <a:t> </a:t>
            </a:r>
            <a:r>
              <a:rPr lang="sv-SE" sz="1800" b="1" dirty="0" smtClean="0"/>
              <a:t>vuxna </a:t>
            </a:r>
            <a:r>
              <a:rPr lang="sv-SE" sz="1800" dirty="0"/>
              <a:t>med </a:t>
            </a:r>
            <a:r>
              <a:rPr lang="sv-SE" sz="1800" dirty="0" smtClean="0"/>
              <a:t>ADHD?</a:t>
            </a:r>
            <a:endParaRPr lang="sv-SE" sz="1800" dirty="0"/>
          </a:p>
          <a:p>
            <a:endParaRPr lang="sv-SE" sz="1800" dirty="0" smtClean="0"/>
          </a:p>
          <a:p>
            <a:r>
              <a:rPr lang="sv-SE" sz="1800" dirty="0" smtClean="0"/>
              <a:t>Korttidsbehandling(upp till ett år)? </a:t>
            </a:r>
          </a:p>
          <a:p>
            <a:endParaRPr lang="sv-SE" sz="1800" dirty="0"/>
          </a:p>
          <a:p>
            <a:r>
              <a:rPr lang="sv-SE" sz="1800" dirty="0" smtClean="0"/>
              <a:t>Långtidsbehandling(mer än ett </a:t>
            </a:r>
            <a:r>
              <a:rPr lang="sv-SE" sz="1800" dirty="0"/>
              <a:t>år)? </a:t>
            </a:r>
          </a:p>
          <a:p>
            <a:endParaRPr lang="sv-SE" sz="1800" dirty="0" smtClean="0"/>
          </a:p>
          <a:p>
            <a:r>
              <a:rPr lang="sv-SE" sz="1800" dirty="0"/>
              <a:t>Erbjuder er verksamhet regelbunden uppföljning till </a:t>
            </a:r>
            <a:r>
              <a:rPr lang="sv-SE" sz="1800" b="1" dirty="0" smtClean="0"/>
              <a:t>vuxna </a:t>
            </a:r>
            <a:r>
              <a:rPr lang="sv-SE" sz="1800" dirty="0"/>
              <a:t>som behandlas med centralstimulerande </a:t>
            </a:r>
            <a:r>
              <a:rPr lang="sv-SE" sz="1800" dirty="0" smtClean="0"/>
              <a:t>ADHD-läkemedel</a:t>
            </a:r>
            <a:r>
              <a:rPr lang="sv-SE" sz="1800" dirty="0"/>
              <a:t>?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4906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Läkemedel och medicintekniska produkter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</a:t>
            </a:r>
            <a:r>
              <a:rPr lang="sv-SE" sz="1800" dirty="0" smtClean="0"/>
              <a:t>vi förskrivning </a:t>
            </a:r>
            <a:r>
              <a:rPr lang="sv-SE" sz="1800" dirty="0"/>
              <a:t>av </a:t>
            </a:r>
            <a:r>
              <a:rPr lang="sv-SE" sz="1800" dirty="0" smtClean="0"/>
              <a:t>icke centralstimulerande ADHD-läkemedel </a:t>
            </a:r>
            <a:r>
              <a:rPr lang="sv-SE" sz="1800" dirty="0"/>
              <a:t>till</a:t>
            </a:r>
            <a:r>
              <a:rPr lang="sv-SE" sz="1800" b="1" dirty="0"/>
              <a:t> </a:t>
            </a:r>
            <a:r>
              <a:rPr lang="sv-SE" sz="1800" b="1" dirty="0" smtClean="0"/>
              <a:t>vuxna </a:t>
            </a:r>
            <a:r>
              <a:rPr lang="sv-SE" sz="1800" dirty="0"/>
              <a:t>med </a:t>
            </a:r>
            <a:r>
              <a:rPr lang="sv-SE" sz="1800" dirty="0" smtClean="0"/>
              <a:t>ADHD?</a:t>
            </a:r>
            <a:endParaRPr lang="sv-SE" sz="1800" dirty="0"/>
          </a:p>
          <a:p>
            <a:endParaRPr lang="sv-SE" sz="1800" dirty="0" smtClean="0"/>
          </a:p>
          <a:p>
            <a:r>
              <a:rPr lang="sv-SE" sz="1800" dirty="0" smtClean="0"/>
              <a:t>Korttidsbehandling(upp till ett år)? </a:t>
            </a:r>
          </a:p>
          <a:p>
            <a:endParaRPr lang="sv-SE" sz="1800" dirty="0"/>
          </a:p>
          <a:p>
            <a:r>
              <a:rPr lang="sv-SE" sz="1800" dirty="0" smtClean="0"/>
              <a:t>Långtidsbehandling(mer än ett </a:t>
            </a:r>
            <a:r>
              <a:rPr lang="sv-SE" sz="1800" dirty="0"/>
              <a:t>år)? </a:t>
            </a:r>
          </a:p>
          <a:p>
            <a:endParaRPr lang="sv-SE" sz="1800" dirty="0" smtClean="0"/>
          </a:p>
          <a:p>
            <a:r>
              <a:rPr lang="sv-SE" sz="1800" dirty="0"/>
              <a:t>Erbjuder er verksamhet regelbunden uppföljning till </a:t>
            </a:r>
            <a:r>
              <a:rPr lang="sv-SE" sz="1800" b="1" dirty="0" smtClean="0"/>
              <a:t>vuxna </a:t>
            </a:r>
            <a:r>
              <a:rPr lang="sv-SE" sz="1800" dirty="0"/>
              <a:t>som behandlas med </a:t>
            </a:r>
            <a:r>
              <a:rPr lang="sv-SE" sz="1800" dirty="0" smtClean="0"/>
              <a:t>icke centralstimulerande ADHD-läkemedel</a:t>
            </a:r>
            <a:r>
              <a:rPr lang="sv-SE" sz="1800" dirty="0"/>
              <a:t>?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49480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region:  Läkemedel och medicintekniska produkter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er verksamhet tyngdtäcke till </a:t>
            </a:r>
            <a:r>
              <a:rPr lang="sv-SE" sz="1800" dirty="0" smtClean="0"/>
              <a:t>barn/vuxna </a:t>
            </a:r>
            <a:r>
              <a:rPr lang="sv-SE" sz="1800" dirty="0"/>
              <a:t>med </a:t>
            </a:r>
            <a:r>
              <a:rPr lang="sv-SE" sz="1800" dirty="0" smtClean="0"/>
              <a:t>ADHD med </a:t>
            </a:r>
            <a:r>
              <a:rPr lang="sv-SE" sz="1800" dirty="0" err="1"/>
              <a:t>insomni</a:t>
            </a:r>
            <a:r>
              <a:rPr lang="sv-SE" sz="1800" dirty="0"/>
              <a:t>, som inte blir hjälpta av annat stöd för bättre sömnvanor?</a:t>
            </a:r>
          </a:p>
          <a:p>
            <a:endParaRPr lang="sv-SE" sz="1800" dirty="0" smtClean="0"/>
          </a:p>
          <a:p>
            <a:r>
              <a:rPr lang="sv-SE" sz="1800" dirty="0" smtClean="0"/>
              <a:t>Erbjuder </a:t>
            </a:r>
            <a:r>
              <a:rPr lang="sv-SE" sz="1800" dirty="0"/>
              <a:t>er verksamhet tyngdtäcke till </a:t>
            </a:r>
            <a:r>
              <a:rPr lang="sv-SE" sz="1800" dirty="0" smtClean="0"/>
              <a:t>barn/vuxna </a:t>
            </a:r>
            <a:r>
              <a:rPr lang="sv-SE" sz="1800" dirty="0"/>
              <a:t>med med </a:t>
            </a:r>
            <a:r>
              <a:rPr lang="sv-SE" sz="1800" dirty="0" smtClean="0"/>
              <a:t>autism </a:t>
            </a:r>
            <a:r>
              <a:rPr lang="sv-SE" sz="1800" dirty="0"/>
              <a:t>med </a:t>
            </a:r>
            <a:r>
              <a:rPr lang="sv-SE" sz="1800" dirty="0" err="1"/>
              <a:t>insomni</a:t>
            </a:r>
            <a:r>
              <a:rPr lang="sv-SE" sz="1800" dirty="0"/>
              <a:t>, som inte blir hjälpta av annat stöd för bättre sömnvanor?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9515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1291800" cy="1143000"/>
          </a:xfrm>
        </p:spPr>
        <p:txBody>
          <a:bodyPr>
            <a:normAutofit/>
          </a:bodyPr>
          <a:lstStyle/>
          <a:p>
            <a:r>
              <a:rPr lang="sv-SE" sz="3200" dirty="0"/>
              <a:t>GAP analys </a:t>
            </a:r>
            <a:r>
              <a:rPr lang="sv-SE" sz="3200" dirty="0" smtClean="0"/>
              <a:t>socialtjänst:  Läkemedel och medicintekniska produkter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7172" y="2304866"/>
            <a:ext cx="10972800" cy="3744415"/>
          </a:xfrm>
        </p:spPr>
        <p:txBody>
          <a:bodyPr>
            <a:normAutofit/>
          </a:bodyPr>
          <a:lstStyle/>
          <a:p>
            <a:r>
              <a:rPr lang="sv-SE" sz="1800" dirty="0"/>
              <a:t>Erbjuder er verksamhet tyngdtäcke till </a:t>
            </a:r>
            <a:r>
              <a:rPr lang="sv-SE" sz="1800" dirty="0" smtClean="0"/>
              <a:t>barn/vuxna </a:t>
            </a:r>
            <a:r>
              <a:rPr lang="sv-SE" sz="1800" dirty="0"/>
              <a:t>med </a:t>
            </a:r>
            <a:r>
              <a:rPr lang="sv-SE" sz="1800" dirty="0" smtClean="0"/>
              <a:t>ADHD med </a:t>
            </a:r>
            <a:r>
              <a:rPr lang="sv-SE" sz="1800" dirty="0" err="1"/>
              <a:t>insomni</a:t>
            </a:r>
            <a:r>
              <a:rPr lang="sv-SE" sz="1800" dirty="0"/>
              <a:t>, som inte blir hjälpta av annat stöd för bättre sömnvanor?</a:t>
            </a:r>
          </a:p>
          <a:p>
            <a:endParaRPr lang="sv-SE" sz="1800" dirty="0" smtClean="0"/>
          </a:p>
          <a:p>
            <a:r>
              <a:rPr lang="sv-SE" sz="1800" dirty="0" smtClean="0"/>
              <a:t>Erbjuder </a:t>
            </a:r>
            <a:r>
              <a:rPr lang="sv-SE" sz="1800" dirty="0"/>
              <a:t>er verksamhet tyngdtäcke till </a:t>
            </a:r>
            <a:r>
              <a:rPr lang="sv-SE" sz="1800" dirty="0" smtClean="0"/>
              <a:t>barn/vuxna </a:t>
            </a:r>
            <a:r>
              <a:rPr lang="sv-SE" sz="1800" dirty="0"/>
              <a:t>med </a:t>
            </a:r>
            <a:r>
              <a:rPr lang="sv-SE" sz="1800" dirty="0" smtClean="0"/>
              <a:t>autism </a:t>
            </a:r>
            <a:r>
              <a:rPr lang="sv-SE" sz="1800" dirty="0"/>
              <a:t>med </a:t>
            </a:r>
            <a:r>
              <a:rPr lang="sv-SE" sz="1800" dirty="0" err="1"/>
              <a:t>insomni</a:t>
            </a:r>
            <a:r>
              <a:rPr lang="sv-SE" sz="1800" dirty="0"/>
              <a:t>, som inte blir hjälpta av annat stöd för bättre sömnvanor?</a:t>
            </a:r>
          </a:p>
          <a:p>
            <a:endParaRPr lang="sv-SE" sz="1800" dirty="0"/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10585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ktangel 77"/>
          <p:cNvSpPr/>
          <p:nvPr/>
        </p:nvSpPr>
        <p:spPr>
          <a:xfrm>
            <a:off x="114663" y="175385"/>
            <a:ext cx="5745018" cy="105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ktangel 86"/>
          <p:cNvSpPr/>
          <p:nvPr/>
        </p:nvSpPr>
        <p:spPr>
          <a:xfrm>
            <a:off x="212751" y="61085"/>
            <a:ext cx="11876203" cy="8978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Nationella riktlinjer </a:t>
            </a:r>
            <a:r>
              <a:rPr kumimoji="0" lang="sv-SE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Adhd</a:t>
            </a: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/autism 20 oktober 2022 – 20 </a:t>
            </a: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januari </a:t>
            </a: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2023     </a:t>
            </a:r>
            <a:r>
              <a:rPr kumimoji="0" lang="sv-SE" sz="40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Regionernas</a:t>
            </a:r>
            <a:r>
              <a:rPr kumimoji="0" lang="sv-SE" sz="4000" b="1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process</a:t>
            </a:r>
            <a:endParaRPr kumimoji="0" lang="sv-SE" sz="4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Alla remissvar skickas till </a:t>
            </a: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jorgen.bergstrom@regionostergotland.se</a:t>
            </a: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Rektangel med rundade hörn 88"/>
          <p:cNvSpPr/>
          <p:nvPr/>
        </p:nvSpPr>
        <p:spPr>
          <a:xfrm>
            <a:off x="212751" y="5078596"/>
            <a:ext cx="11620803" cy="12934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Personerna som ska svara på uppdraget behöver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avsätta tid för att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svara på GAP-analys samt läsa in sig och sammanställa remissvar på de nationella riktlinjerna.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 en period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SE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drygt 2 veckor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från att NR kommer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 tills det är dags att lämna in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remissvar.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Bra om tid avsätts i kalendern redan nu.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ktangel med rundade hörn 13"/>
          <p:cNvSpPr/>
          <p:nvPr/>
        </p:nvSpPr>
        <p:spPr>
          <a:xfrm>
            <a:off x="6613909" y="1102335"/>
            <a:ext cx="2840677" cy="366755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Regioner 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Sydöstra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november – 10.00-12.00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https://regionostergotland-se.zoom.us/j/82339883191?pwd=bFAzWGExaW9WblVURE1CdE1lYzBjZz09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Längre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möte för ett arbetande grupp –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resonera runt regionernas synpunkter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</p:txBody>
      </p:sp>
      <p:sp>
        <p:nvSpPr>
          <p:cNvPr id="35" name="Rektangel med rundade hörn 34"/>
          <p:cNvSpPr/>
          <p:nvPr/>
        </p:nvSpPr>
        <p:spPr>
          <a:xfrm>
            <a:off x="212751" y="1145984"/>
            <a:ext cx="3289574" cy="366755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Regioner och kommuner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Sydöstra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 oktober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13.00-14.00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https://regionostergotland-se.zoom.us/j/89077228302?pwd=eUFFandYRmxGNEt4aERsY2FGSzhSUT09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6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Introduktion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 det specifika uppdraget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 om processen – tider för remissvar, gap-analys, kontaktuppgifter osv.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Sydöstra sjukvårdsregionen –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regioner, 38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kommuner)</a:t>
            </a:r>
          </a:p>
        </p:txBody>
      </p:sp>
      <p:sp>
        <p:nvSpPr>
          <p:cNvPr id="10" name="Rektangel med rundade hörn 9"/>
          <p:cNvSpPr/>
          <p:nvPr/>
        </p:nvSpPr>
        <p:spPr>
          <a:xfrm>
            <a:off x="3559799" y="958898"/>
            <a:ext cx="2838486" cy="38546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Kunskapsseminarium med Socialstyrelsen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november- 9.00-12.00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7"/>
              </a:rPr>
              <a:t>https://regionostergotland-se.zoom.us/j/85757135147?pwd=M1R2R2Y0UnZWTnh0Z2Y2MHhaclV0QT09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Socialstyrelsen ger en övergripande presentation av riktlinjerna.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Reflektion av läge i kommuner</a:t>
            </a:r>
            <a:r>
              <a:rPr kumimoji="0" lang="sv-SE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och regioner inom Sydöstra med hjälp av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GAP-analys. Medverkan av egenerfarna</a:t>
            </a:r>
            <a:r>
              <a:rPr lang="sv-SE" sz="1400" dirty="0" smtClean="0">
                <a:solidFill>
                  <a:prstClr val="black"/>
                </a:solidFill>
                <a:latin typeface="Calibri" panose="020F0502020204030204"/>
              </a:rPr>
              <a:t>, medarbetare som deltagit i framtagandet och förtroendevald.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b="1" u="sng" noProof="0" dirty="0" smtClean="0">
                <a:solidFill>
                  <a:prstClr val="black"/>
                </a:solidFill>
                <a:latin typeface="Calibri" panose="020F0502020204030204"/>
              </a:rPr>
              <a:t>Sista dag att skicka in remissvar</a:t>
            </a:r>
            <a:endParaRPr kumimoji="0" lang="sv-SE" sz="14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9512060" y="1145985"/>
            <a:ext cx="2576894" cy="281641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 november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Utkast till remissvar kommer att skickas ut till alla medverkande via mail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Sista dag att ge återkoppling på utkast via mail är </a:t>
            </a:r>
            <a:r>
              <a:rPr kumimoji="0" lang="sv-SE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 november!</a:t>
            </a:r>
            <a:endParaRPr kumimoji="0" lang="sv-SE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 upp </a:t>
            </a:r>
            <a:r>
              <a:rPr kumimoji="0" lang="sv-SE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 beslut på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RPO Psykisk Hälsa, Sydöstra </a:t>
            </a:r>
            <a:r>
              <a:rPr kumimoji="0" lang="sv-SE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17/11.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rihandsfigur 1"/>
          <p:cNvSpPr/>
          <p:nvPr/>
        </p:nvSpPr>
        <p:spPr>
          <a:xfrm>
            <a:off x="6214438" y="1035072"/>
            <a:ext cx="3457677" cy="2535515"/>
          </a:xfrm>
          <a:custGeom>
            <a:avLst/>
            <a:gdLst>
              <a:gd name="connsiteX0" fmla="*/ 951472 w 3457677"/>
              <a:gd name="connsiteY0" fmla="*/ 37948 h 2535515"/>
              <a:gd name="connsiteX1" fmla="*/ 9080 w 3457677"/>
              <a:gd name="connsiteY1" fmla="*/ 401842 h 2535515"/>
              <a:gd name="connsiteX2" fmla="*/ 643562 w 3457677"/>
              <a:gd name="connsiteY2" fmla="*/ 2435916 h 2535515"/>
              <a:gd name="connsiteX3" fmla="*/ 3162827 w 3457677"/>
              <a:gd name="connsiteY3" fmla="*/ 2016038 h 2535515"/>
              <a:gd name="connsiteX4" fmla="*/ 3162827 w 3457677"/>
              <a:gd name="connsiteY4" fmla="*/ 233891 h 2535515"/>
              <a:gd name="connsiteX5" fmla="*/ 951472 w 3457677"/>
              <a:gd name="connsiteY5" fmla="*/ 37948 h 2535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57677" h="2535515">
                <a:moveTo>
                  <a:pt x="951472" y="37948"/>
                </a:moveTo>
                <a:cubicBezTo>
                  <a:pt x="425848" y="65940"/>
                  <a:pt x="60398" y="2181"/>
                  <a:pt x="9080" y="401842"/>
                </a:cubicBezTo>
                <a:cubicBezTo>
                  <a:pt x="-42238" y="801503"/>
                  <a:pt x="117937" y="2166883"/>
                  <a:pt x="643562" y="2435916"/>
                </a:cubicBezTo>
                <a:cubicBezTo>
                  <a:pt x="1169187" y="2704949"/>
                  <a:pt x="2742950" y="2383042"/>
                  <a:pt x="3162827" y="2016038"/>
                </a:cubicBezTo>
                <a:cubicBezTo>
                  <a:pt x="3582704" y="1649034"/>
                  <a:pt x="3528276" y="562017"/>
                  <a:pt x="3162827" y="233891"/>
                </a:cubicBezTo>
                <a:cubicBezTo>
                  <a:pt x="2797378" y="-94235"/>
                  <a:pt x="1477096" y="9956"/>
                  <a:pt x="951472" y="3794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84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ktangel 77"/>
          <p:cNvSpPr/>
          <p:nvPr/>
        </p:nvSpPr>
        <p:spPr>
          <a:xfrm>
            <a:off x="114663" y="175385"/>
            <a:ext cx="5745018" cy="105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ktangel 86"/>
          <p:cNvSpPr/>
          <p:nvPr/>
        </p:nvSpPr>
        <p:spPr>
          <a:xfrm>
            <a:off x="212751" y="61085"/>
            <a:ext cx="11876203" cy="8978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Nationella riktlinjer </a:t>
            </a:r>
            <a:r>
              <a:rPr kumimoji="0" lang="sv-SE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Adhd</a:t>
            </a: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/autism 20 oktober 2022 – 20 </a:t>
            </a:r>
            <a:r>
              <a:rPr kumimoji="0" lang="sv-S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januari </a:t>
            </a:r>
            <a:r>
              <a:rPr kumimoji="0" lang="sv-SE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2023     </a:t>
            </a:r>
            <a:r>
              <a:rPr kumimoji="0" lang="sv-SE" sz="40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Kommunernas</a:t>
            </a:r>
            <a:r>
              <a:rPr kumimoji="0" lang="sv-SE" sz="4000" b="1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process</a:t>
            </a:r>
            <a:endParaRPr kumimoji="0" lang="sv-SE" sz="40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Alla remissvar skickas till </a:t>
            </a: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jorgen.bergstrom@regionostergotland.se</a:t>
            </a:r>
            <a:r>
              <a:rPr kumimoji="0" 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Rektangel med rundade hörn 88"/>
          <p:cNvSpPr/>
          <p:nvPr/>
        </p:nvSpPr>
        <p:spPr>
          <a:xfrm>
            <a:off x="212751" y="5078596"/>
            <a:ext cx="11620803" cy="12934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Personerna som ska svara på uppdraget behöver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avsätta tid för att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svara på GAP-analys samt läsa in sig och sammanställa remissvar på de nationella riktlinjerna.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har en period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på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SE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drygt 2 veckor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från att NR kommer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 tills det är dags att lämna in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remissvar.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Bra om tid avsätts i kalendern redan nu.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ktangel med rundade hörn 13"/>
          <p:cNvSpPr/>
          <p:nvPr/>
        </p:nvSpPr>
        <p:spPr>
          <a:xfrm>
            <a:off x="9206729" y="1052441"/>
            <a:ext cx="2840677" cy="366755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Kommuner Sydöstra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december – 10.00-12.00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defRPr/>
            </a:pPr>
            <a:r>
              <a:rPr lang="sv-SE" sz="1000" u="sng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https://us02web.zoom.us/j/86597602450?pwd=VWlSSzBkc2tsSzFLZ2VaY3BjUG5rQT09</a:t>
            </a:r>
            <a:r>
              <a:rPr lang="sv-SE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Längre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möte för ett arbetande grupp –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resonera runt kommunernas synpunkter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</p:txBody>
      </p:sp>
      <p:sp>
        <p:nvSpPr>
          <p:cNvPr id="35" name="Rektangel med rundade hörn 34"/>
          <p:cNvSpPr/>
          <p:nvPr/>
        </p:nvSpPr>
        <p:spPr>
          <a:xfrm>
            <a:off x="212751" y="1145984"/>
            <a:ext cx="3289574" cy="366755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Regioner och kommuner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 Sydöstra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 oktober 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</a:t>
            </a: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13.00-14.00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https://regionostergotland-se.zoom.us/j/89077228302?pwd=eUFFandYRmxGNEt4aERsY2FGSzhSUT09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hlinkClick r:id="rId6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Introduktion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för det specifika uppdraget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 om processen – tider för remissvar, gap-analys, kontaktuppgifter osv.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Sydöstra sjukvårdsregionen –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regioner, 38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kommuner)</a:t>
            </a:r>
          </a:p>
        </p:txBody>
      </p:sp>
      <p:sp>
        <p:nvSpPr>
          <p:cNvPr id="10" name="Rektangel med rundade hörn 9"/>
          <p:cNvSpPr/>
          <p:nvPr/>
        </p:nvSpPr>
        <p:spPr>
          <a:xfrm>
            <a:off x="3559799" y="958898"/>
            <a:ext cx="2838486" cy="38546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Kunskapsseminarium med Socialstyrelsen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november- 9.00-12.00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7"/>
              </a:rPr>
              <a:t>https://regionostergotland-se.zoom.us/j/85757135147?pwd=M1R2R2Y0UnZWTnh0Z2Y2MHhaclV0QT09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Socialstyrelsen ger en övergripande presentation av riktlinjerna.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Reflektion av läge i kommuner</a:t>
            </a:r>
            <a:r>
              <a:rPr kumimoji="0" lang="sv-SE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och regioner inom Sydöstra med hjälp av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GAP-analys. Medverkan av egenerfarna</a:t>
            </a:r>
            <a:r>
              <a:rPr lang="sv-SE" sz="1400" dirty="0" smtClean="0">
                <a:solidFill>
                  <a:prstClr val="black"/>
                </a:solidFill>
                <a:latin typeface="Calibri" panose="020F0502020204030204"/>
              </a:rPr>
              <a:t>, medarbetare som deltagit i framtagandet och förtroendevald.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6577829" y="1052441"/>
            <a:ext cx="2840677" cy="366755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december</a:t>
            </a:r>
            <a:r>
              <a:rPr kumimoji="0" lang="sv-SE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600" b="1" baseline="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Sista dag att skicka in remissvar 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ihandsfigur 10"/>
          <p:cNvSpPr/>
          <p:nvPr/>
        </p:nvSpPr>
        <p:spPr>
          <a:xfrm>
            <a:off x="8631277" y="956980"/>
            <a:ext cx="3457677" cy="2535515"/>
          </a:xfrm>
          <a:custGeom>
            <a:avLst/>
            <a:gdLst>
              <a:gd name="connsiteX0" fmla="*/ 951472 w 3457677"/>
              <a:gd name="connsiteY0" fmla="*/ 37948 h 2535515"/>
              <a:gd name="connsiteX1" fmla="*/ 9080 w 3457677"/>
              <a:gd name="connsiteY1" fmla="*/ 401842 h 2535515"/>
              <a:gd name="connsiteX2" fmla="*/ 643562 w 3457677"/>
              <a:gd name="connsiteY2" fmla="*/ 2435916 h 2535515"/>
              <a:gd name="connsiteX3" fmla="*/ 3162827 w 3457677"/>
              <a:gd name="connsiteY3" fmla="*/ 2016038 h 2535515"/>
              <a:gd name="connsiteX4" fmla="*/ 3162827 w 3457677"/>
              <a:gd name="connsiteY4" fmla="*/ 233891 h 2535515"/>
              <a:gd name="connsiteX5" fmla="*/ 951472 w 3457677"/>
              <a:gd name="connsiteY5" fmla="*/ 37948 h 2535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57677" h="2535515">
                <a:moveTo>
                  <a:pt x="951472" y="37948"/>
                </a:moveTo>
                <a:cubicBezTo>
                  <a:pt x="425848" y="65940"/>
                  <a:pt x="60398" y="2181"/>
                  <a:pt x="9080" y="401842"/>
                </a:cubicBezTo>
                <a:cubicBezTo>
                  <a:pt x="-42238" y="801503"/>
                  <a:pt x="117937" y="2166883"/>
                  <a:pt x="643562" y="2435916"/>
                </a:cubicBezTo>
                <a:cubicBezTo>
                  <a:pt x="1169187" y="2704949"/>
                  <a:pt x="2742950" y="2383042"/>
                  <a:pt x="3162827" y="2016038"/>
                </a:cubicBezTo>
                <a:cubicBezTo>
                  <a:pt x="3582704" y="1649034"/>
                  <a:pt x="3528276" y="562017"/>
                  <a:pt x="3162827" y="233891"/>
                </a:cubicBezTo>
                <a:cubicBezTo>
                  <a:pt x="2797378" y="-94235"/>
                  <a:pt x="1477096" y="9956"/>
                  <a:pt x="951472" y="3794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59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1024932" y="2371411"/>
            <a:ext cx="85009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dirty="0" smtClean="0"/>
              <a:t>Tack för er tid och ert intresse! </a:t>
            </a:r>
          </a:p>
          <a:p>
            <a:endParaRPr lang="sv-SE" dirty="0"/>
          </a:p>
          <a:p>
            <a:r>
              <a:rPr lang="sv-SE" dirty="0">
                <a:hlinkClick r:id="rId2"/>
              </a:rPr>
              <a:t>https://www.lanseringvipsydostra.se/aktuellt</a:t>
            </a:r>
            <a:endParaRPr lang="sv-SE" dirty="0"/>
          </a:p>
          <a:p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3952913" y="3244334"/>
            <a:ext cx="4286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>
                <a:hlinkClick r:id="rId2"/>
              </a:rPr>
              <a:t>https://www.lanseringvipsydostra.se/aktuellt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791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Sammanhållen hälso- och sjukvård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dirty="0" smtClean="0"/>
              <a:t>Erbjuder </a:t>
            </a:r>
            <a:r>
              <a:rPr lang="sv-SE" sz="1600" dirty="0"/>
              <a:t>vi utredning, insatser och uppföljning till barn av ett team till barn </a:t>
            </a:r>
            <a:r>
              <a:rPr lang="sv-SE" sz="1600" dirty="0" smtClean="0"/>
              <a:t>och vuxna med </a:t>
            </a:r>
            <a:r>
              <a:rPr lang="sv-SE" sz="1600" dirty="0"/>
              <a:t>ADHD?  </a:t>
            </a:r>
          </a:p>
          <a:p>
            <a:endParaRPr lang="sv-SE" sz="1600" dirty="0"/>
          </a:p>
          <a:p>
            <a:r>
              <a:rPr lang="sv-SE" sz="1600" dirty="0" smtClean="0"/>
              <a:t>Erbjuder vi utredning, insatser och uppföljning till barn av ett team till barn och vuxna med autism?  </a:t>
            </a:r>
          </a:p>
          <a:p>
            <a:endParaRPr lang="sv-SE" sz="1600" dirty="0" smtClean="0"/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88338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Sammanhållen hälso- och sjukvård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dirty="0" smtClean="0"/>
              <a:t>Erbjuder vi sammanhållen bedömning, diagnostik, insatser och uppföljning till barn och vuxna med ADHD? </a:t>
            </a:r>
          </a:p>
          <a:p>
            <a:endParaRPr lang="sv-SE" sz="1600" dirty="0"/>
          </a:p>
          <a:p>
            <a:endParaRPr lang="sv-SE" sz="1600" dirty="0"/>
          </a:p>
          <a:p>
            <a:r>
              <a:rPr lang="sv-SE" sz="1600" dirty="0" smtClean="0"/>
              <a:t>Erbjuder </a:t>
            </a:r>
            <a:r>
              <a:rPr lang="sv-SE" sz="1600" dirty="0"/>
              <a:t>vi sammanhållen bedömning, diagnostik, insatser och uppföljning till barn och vuxna </a:t>
            </a:r>
            <a:r>
              <a:rPr lang="sv-SE" sz="1600" dirty="0" smtClean="0"/>
              <a:t>med </a:t>
            </a:r>
            <a:r>
              <a:rPr lang="sv-SE" sz="1600" dirty="0"/>
              <a:t>autism? </a:t>
            </a:r>
          </a:p>
          <a:p>
            <a:endParaRPr lang="sv-SE" sz="1600" dirty="0"/>
          </a:p>
          <a:p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02762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GAP analys regioner: Sammanhållen hälso- och sjukvård  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dirty="0" smtClean="0"/>
              <a:t>Erbjuder vi strukturerad och regelbunden uppföljning av hälso- och sjukvårdsinsatser till barn och vuxna med ADHD? </a:t>
            </a:r>
          </a:p>
          <a:p>
            <a:endParaRPr lang="sv-SE" sz="1600" dirty="0"/>
          </a:p>
          <a:p>
            <a:r>
              <a:rPr lang="sv-SE" sz="1600" dirty="0"/>
              <a:t>Erbjuder vi strukturerad och regelbunden uppföljning av hälso- och sjukvårdsinsatser till barn </a:t>
            </a:r>
            <a:r>
              <a:rPr lang="sv-SE" sz="1600" dirty="0" smtClean="0"/>
              <a:t>och vuxna med autism? </a:t>
            </a:r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5957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7200" dirty="0" smtClean="0"/>
              <a:t>Kort paus </a:t>
            </a:r>
            <a:endParaRPr lang="sv-SE" sz="7200" dirty="0"/>
          </a:p>
          <a:p>
            <a:pPr algn="ctr"/>
            <a:r>
              <a:rPr lang="sv-SE" sz="3600" dirty="0">
                <a:hlinkClick r:id="rId2"/>
              </a:rPr>
              <a:t>https://www.lanseringvipsydostra.se/aktuellt</a:t>
            </a: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47314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28079</TotalTime>
  <Words>2586</Words>
  <Application>Microsoft Office PowerPoint</Application>
  <PresentationFormat>Bredbild</PresentationFormat>
  <Paragraphs>400</Paragraphs>
  <Slides>58</Slides>
  <Notes>35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58</vt:i4>
      </vt:variant>
    </vt:vector>
  </HeadingPairs>
  <TitlesOfParts>
    <vt:vector size="64" baseType="lpstr">
      <vt:lpstr>Arial</vt:lpstr>
      <vt:lpstr>Calibri</vt:lpstr>
      <vt:lpstr>Times New Roman</vt:lpstr>
      <vt:lpstr>Verdana</vt:lpstr>
      <vt:lpstr>1_Office-tema</vt:lpstr>
      <vt:lpstr>think-cell Slide</vt:lpstr>
      <vt:lpstr>Sjukvårdsregionalt kunskapsseminarium  Nationella riktlinjer ADHD &amp; Autism  Jörgen Bergström - processtödjande roll gentemot RPO psykisk hälsa Jenny Olofsson - processtödjande roll gentemot RPO psykisk hälsa   </vt:lpstr>
      <vt:lpstr>PowerPoint-presentation</vt:lpstr>
      <vt:lpstr>Nästan filmpremiär…</vt:lpstr>
      <vt:lpstr>Antal unika individer som fått diagnos registrerad per angivet år. Utsökt på huvud/bidiagnos</vt:lpstr>
      <vt:lpstr>Antal unika individer som fått diagnos registrerad per angivet år. Utsökt på huvud/bidiagnos</vt:lpstr>
      <vt:lpstr>GAP analys regioner: Sammanhållen hälso- och sjukvård  </vt:lpstr>
      <vt:lpstr>GAP analys regioner: Sammanhållen hälso- och sjukvård  </vt:lpstr>
      <vt:lpstr>GAP analys regioner: Sammanhållen hälso- och sjukvård  </vt:lpstr>
      <vt:lpstr>PowerPoint-presentation</vt:lpstr>
      <vt:lpstr>GAP analys regioner: Tidiga insatser och neuropsykiatriska utredningar </vt:lpstr>
      <vt:lpstr>GAP analys regioner: Tidiga insatser och neuropsykiatriska utredningar </vt:lpstr>
      <vt:lpstr>GAP analys socialtjänst: Tidiga insatser och neuropsykiatriska utredningar </vt:lpstr>
      <vt:lpstr>GAP analys regioner: Tidiga insatser och neuropsykiatriska utredningar </vt:lpstr>
      <vt:lpstr>GAP analys regioner: Effektiv samverkan</vt:lpstr>
      <vt:lpstr>GAP analys regioner: Effektiv samverkan</vt:lpstr>
      <vt:lpstr>GAP analys socialtjänst: Effektiv samverkan</vt:lpstr>
      <vt:lpstr>GAP analys regioner: Effektiv samverkan</vt:lpstr>
      <vt:lpstr>GAP analys regioner: Effektiv samverkan</vt:lpstr>
      <vt:lpstr>GAP analys kommuner: Effektiv samverkan</vt:lpstr>
      <vt:lpstr>GAP analys regioner: Kompetensutveckling </vt:lpstr>
      <vt:lpstr>GAP analys socialtjänst: Kompetensutveckling </vt:lpstr>
      <vt:lpstr>GAP analys elevhälsa: Kompetensutveckling </vt:lpstr>
      <vt:lpstr>GAP analys regioner – barnhälsovård: Kompetensutveckling </vt:lpstr>
      <vt:lpstr>GAP analys regioner:  Kompetensutveckling </vt:lpstr>
      <vt:lpstr>PowerPoint-presentation</vt:lpstr>
      <vt:lpstr>GAP analys regioner:  Psykosociala insatser och kognitivt stöd   </vt:lpstr>
      <vt:lpstr>GAP analys socialtjänst:  Psykosociala insatser och kognitivt stöd   </vt:lpstr>
      <vt:lpstr>GAP analys elevhälsa:  Psykosociala insatser och kognitivt stöd   </vt:lpstr>
      <vt:lpstr>GAP analys region:  Psykosociala insatser och kognitivt stöd   </vt:lpstr>
      <vt:lpstr>GAP analys socialtjänst:  Psykosociala insatser och kognitivt stöd   </vt:lpstr>
      <vt:lpstr>GAP analys region:  Psykosociala insatser och kognitivt stöd   </vt:lpstr>
      <vt:lpstr>GAP analys socialtjänst:  Psykosociala insatser och kognitivt stöd   </vt:lpstr>
      <vt:lpstr>GAP analys region:  Psykosociala insatser och kognitivt stöd   </vt:lpstr>
      <vt:lpstr>GAP analys region:  Psykosociala insatser och kognitivt stöd   </vt:lpstr>
      <vt:lpstr>GAP analys socialtjänst:  Psykosociala insatser och kognitivt stöd   </vt:lpstr>
      <vt:lpstr>GAP analys socialtjänst:  Psykosociala insatser och kognitivt stöd </vt:lpstr>
      <vt:lpstr>GAP analys region:  Psykologiska insatser </vt:lpstr>
      <vt:lpstr>GAP analys region:  Psykologiska insatser </vt:lpstr>
      <vt:lpstr>GAP analys region:  Psykologiska insatser </vt:lpstr>
      <vt:lpstr>GAP analys region:  Psykologiska insatser </vt:lpstr>
      <vt:lpstr>GAP analys region:  Psykologiska insatser </vt:lpstr>
      <vt:lpstr>GAP analys elevhälsa:  Psykologiska insatser </vt:lpstr>
      <vt:lpstr>GAP analys region:  Psykologiska insatser </vt:lpstr>
      <vt:lpstr>GAP analys region:  Psykologiska insatser </vt:lpstr>
      <vt:lpstr>Läkemedel och medicintekniska produkter </vt:lpstr>
      <vt:lpstr>PowerPoint-presentation</vt:lpstr>
      <vt:lpstr>PowerPoint-presentation</vt:lpstr>
      <vt:lpstr>GAP analys region:  Läkemedel och medicintekniska produkter </vt:lpstr>
      <vt:lpstr>GAP analys region:  Läkemedel och medicintekniska produkter </vt:lpstr>
      <vt:lpstr>GAP analys region:  Läkemedel och medicintekniska produkter </vt:lpstr>
      <vt:lpstr>GAP analys region:  Läkemedel och medicintekniska produkter </vt:lpstr>
      <vt:lpstr>GAP analys region:  Läkemedel och medicintekniska produkter </vt:lpstr>
      <vt:lpstr>GAP analys region:  Läkemedel och medicintekniska produkter </vt:lpstr>
      <vt:lpstr>GAP analys region:  Läkemedel och medicintekniska produkter </vt:lpstr>
      <vt:lpstr>GAP analys socialtjänst:  Läkemedel och medicintekniska produkter </vt:lpstr>
      <vt:lpstr>PowerPoint-presentation</vt:lpstr>
      <vt:lpstr>PowerPoint-presentation</vt:lpstr>
      <vt:lpstr>PowerPoint-presentation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Kommun RPO – 11 maj</dc:title>
  <dc:creator>Olofsson Jenny</dc:creator>
  <cp:lastModifiedBy>Olofsson Jenny</cp:lastModifiedBy>
  <cp:revision>227</cp:revision>
  <dcterms:created xsi:type="dcterms:W3CDTF">2021-05-11T11:08:30Z</dcterms:created>
  <dcterms:modified xsi:type="dcterms:W3CDTF">2022-11-07T13:50:12Z</dcterms:modified>
</cp:coreProperties>
</file>