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Lst>
  <p:notesMasterIdLst>
    <p:notesMasterId r:id="rId31"/>
  </p:notesMasterIdLst>
  <p:sldIdLst>
    <p:sldId id="258" r:id="rId3"/>
    <p:sldId id="318" r:id="rId4"/>
    <p:sldId id="264" r:id="rId5"/>
    <p:sldId id="325" r:id="rId6"/>
    <p:sldId id="276" r:id="rId7"/>
    <p:sldId id="313" r:id="rId8"/>
    <p:sldId id="316" r:id="rId9"/>
    <p:sldId id="314" r:id="rId10"/>
    <p:sldId id="324" r:id="rId11"/>
    <p:sldId id="326" r:id="rId12"/>
    <p:sldId id="336" r:id="rId13"/>
    <p:sldId id="317" r:id="rId14"/>
    <p:sldId id="337" r:id="rId15"/>
    <p:sldId id="328" r:id="rId16"/>
    <p:sldId id="329" r:id="rId17"/>
    <p:sldId id="330" r:id="rId18"/>
    <p:sldId id="332" r:id="rId19"/>
    <p:sldId id="331" r:id="rId20"/>
    <p:sldId id="315" r:id="rId21"/>
    <p:sldId id="321" r:id="rId22"/>
    <p:sldId id="322" r:id="rId23"/>
    <p:sldId id="319" r:id="rId24"/>
    <p:sldId id="320" r:id="rId25"/>
    <p:sldId id="308" r:id="rId26"/>
    <p:sldId id="323" r:id="rId27"/>
    <p:sldId id="335" r:id="rId28"/>
    <p:sldId id="334" r:id="rId29"/>
    <p:sldId id="333" r:id="rId3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2745" autoAdjust="0"/>
  </p:normalViewPr>
  <p:slideViewPr>
    <p:cSldViewPr snapToGrid="0">
      <p:cViewPr varScale="1">
        <p:scale>
          <a:sx n="107" d="100"/>
          <a:sy n="107" d="100"/>
        </p:scale>
        <p:origin x="68"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920C0F-8177-4507-8166-37FE76422FCE}" type="datetimeFigureOut">
              <a:rPr lang="sv-SE" smtClean="0"/>
              <a:t>2022-10-24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756406-F8C2-47E7-A555-BA87BCC03E51}" type="slidenum">
              <a:rPr lang="sv-SE" smtClean="0"/>
              <a:t>‹#›</a:t>
            </a:fld>
            <a:endParaRPr lang="sv-SE"/>
          </a:p>
        </p:txBody>
      </p:sp>
    </p:spTree>
    <p:extLst>
      <p:ext uri="{BB962C8B-B14F-4D97-AF65-F5344CB8AC3E}">
        <p14:creationId xmlns:p14="http://schemas.microsoft.com/office/powerpoint/2010/main" val="3142394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altLang="sv-SE" dirty="0" smtClean="0"/>
          </a:p>
        </p:txBody>
      </p:sp>
      <p:sp>
        <p:nvSpPr>
          <p:cNvPr id="67588"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B7E16EA-8B17-48ED-A35C-D393725C1ECB}"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417432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altLang="sv-SE" dirty="0" smtClean="0"/>
          </a:p>
        </p:txBody>
      </p:sp>
      <p:sp>
        <p:nvSpPr>
          <p:cNvPr id="67588"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B7E16EA-8B17-48ED-A35C-D393725C1ECB}"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90549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altLang="sv-SE" baseline="0" dirty="0" smtClean="0"/>
          </a:p>
          <a:p>
            <a:endParaRPr lang="sv-SE" altLang="sv-SE" baseline="0" dirty="0" smtClean="0"/>
          </a:p>
          <a:p>
            <a:endParaRPr lang="sv-SE" altLang="sv-SE" dirty="0" smtClean="0"/>
          </a:p>
        </p:txBody>
      </p:sp>
      <p:sp>
        <p:nvSpPr>
          <p:cNvPr id="67588"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B7E16EA-8B17-48ED-A35C-D393725C1ECB}"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5079283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altLang="sv-SE" dirty="0" smtClean="0"/>
          </a:p>
        </p:txBody>
      </p:sp>
      <p:sp>
        <p:nvSpPr>
          <p:cNvPr id="67588"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B7E16EA-8B17-48ED-A35C-D393725C1ECB}"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933229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altLang="sv-SE" dirty="0" smtClean="0"/>
          </a:p>
        </p:txBody>
      </p:sp>
      <p:sp>
        <p:nvSpPr>
          <p:cNvPr id="67588"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B7E16EA-8B17-48ED-A35C-D393725C1ECB}"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643538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AED3C7-0D5C-4288-AA1F-0653BA5DB7A6}"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8343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AED3C7-0D5C-4288-AA1F-0653BA5DB7A6}"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7044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AED3C7-0D5C-4288-AA1F-0653BA5DB7A6}"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2253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2.xml"/><Relationship Id="rId7" Type="http://schemas.openxmlformats.org/officeDocument/2006/relationships/image" Target="../media/image4.emf"/><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slideMaster" Target="../slideMasters/slideMaster1.xml"/><Relationship Id="rId4" Type="http://schemas.openxmlformats.org/officeDocument/2006/relationships/tags" Target="../tags/tag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914400" y="2130428"/>
            <a:ext cx="10363200" cy="1470025"/>
          </a:xfrm>
        </p:spPr>
        <p:txBody>
          <a:bodyPr/>
          <a:lstStyle>
            <a:lvl1pPr>
              <a:defRPr baseline="0"/>
            </a:lvl1pPr>
          </a:lstStyle>
          <a:p>
            <a:r>
              <a:rPr lang="sv-SE" dirty="0" smtClean="0"/>
              <a:t>Klicka här för att fylla i rubrik</a:t>
            </a:r>
            <a:endParaRPr lang="sv-SE" dirty="0"/>
          </a:p>
        </p:txBody>
      </p:sp>
    </p:spTree>
    <p:extLst>
      <p:ext uri="{BB962C8B-B14F-4D97-AF65-F5344CB8AC3E}">
        <p14:creationId xmlns:p14="http://schemas.microsoft.com/office/powerpoint/2010/main" val="177375835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9916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4" name="Platshållare för datum 3"/>
          <p:cNvSpPr>
            <a:spLocks noGrp="1"/>
          </p:cNvSpPr>
          <p:nvPr>
            <p:ph type="dt" sz="half" idx="10"/>
          </p:nvPr>
        </p:nvSpPr>
        <p:spPr/>
        <p:txBody>
          <a:bodyPr/>
          <a:lstStyle/>
          <a:p>
            <a:endParaRPr lang="sv-SE"/>
          </a:p>
        </p:txBody>
      </p:sp>
      <p:sp>
        <p:nvSpPr>
          <p:cNvPr id="5" name="Platshållare för sidfot 4"/>
          <p:cNvSpPr>
            <a:spLocks noGrp="1"/>
          </p:cNvSpPr>
          <p:nvPr>
            <p:ph type="ftr" sz="quarter" idx="11"/>
          </p:nvPr>
        </p:nvSpPr>
        <p:spPr/>
        <p:txBody>
          <a:bodyPr/>
          <a:lstStyle/>
          <a:p>
            <a:r>
              <a:rPr lang="de-DE" smtClean="0"/>
              <a:t>Jorgen.Bergstrom@regionostergotland.se tel 073 027 72 94</a:t>
            </a:r>
            <a:endParaRPr lang="sv-SE"/>
          </a:p>
        </p:txBody>
      </p:sp>
      <p:sp>
        <p:nvSpPr>
          <p:cNvPr id="6" name="Platshållare för bildnummer 5"/>
          <p:cNvSpPr>
            <a:spLocks noGrp="1"/>
          </p:cNvSpPr>
          <p:nvPr>
            <p:ph type="sldNum" sz="quarter" idx="12"/>
          </p:nvPr>
        </p:nvSpPr>
        <p:spPr/>
        <p:txBody>
          <a:bodyPr/>
          <a:lstStyle/>
          <a:p>
            <a:fld id="{B3F353E7-037B-40A6-99ED-CBA0632E9B29}" type="slidenum">
              <a:rPr lang="sv-SE" smtClean="0"/>
              <a:t>‹#›</a:t>
            </a:fld>
            <a:endParaRPr lang="sv-SE"/>
          </a:p>
        </p:txBody>
      </p:sp>
    </p:spTree>
    <p:extLst>
      <p:ext uri="{BB962C8B-B14F-4D97-AF65-F5344CB8AC3E}">
        <p14:creationId xmlns:p14="http://schemas.microsoft.com/office/powerpoint/2010/main" val="395323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endParaRPr lang="sv-SE"/>
          </a:p>
        </p:txBody>
      </p:sp>
      <p:sp>
        <p:nvSpPr>
          <p:cNvPr id="5" name="Platshållare för sidfot 4"/>
          <p:cNvSpPr>
            <a:spLocks noGrp="1"/>
          </p:cNvSpPr>
          <p:nvPr>
            <p:ph type="ftr" sz="quarter" idx="11"/>
          </p:nvPr>
        </p:nvSpPr>
        <p:spPr/>
        <p:txBody>
          <a:bodyPr/>
          <a:lstStyle/>
          <a:p>
            <a:r>
              <a:rPr lang="de-DE" smtClean="0"/>
              <a:t>Jorgen.Bergstrom@regionostergotland.se tel 073 027 72 94</a:t>
            </a:r>
            <a:endParaRPr lang="sv-SE"/>
          </a:p>
        </p:txBody>
      </p:sp>
      <p:sp>
        <p:nvSpPr>
          <p:cNvPr id="6" name="Platshållare för bildnummer 5"/>
          <p:cNvSpPr>
            <a:spLocks noGrp="1"/>
          </p:cNvSpPr>
          <p:nvPr>
            <p:ph type="sldNum" sz="quarter" idx="12"/>
          </p:nvPr>
        </p:nvSpPr>
        <p:spPr/>
        <p:txBody>
          <a:bodyPr/>
          <a:lstStyle/>
          <a:p>
            <a:fld id="{B3F353E7-037B-40A6-99ED-CBA0632E9B29}" type="slidenum">
              <a:rPr lang="sv-SE" smtClean="0"/>
              <a:t>‹#›</a:t>
            </a:fld>
            <a:endParaRPr lang="sv-SE"/>
          </a:p>
        </p:txBody>
      </p:sp>
    </p:spTree>
    <p:extLst>
      <p:ext uri="{BB962C8B-B14F-4D97-AF65-F5344CB8AC3E}">
        <p14:creationId xmlns:p14="http://schemas.microsoft.com/office/powerpoint/2010/main" val="3132304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endParaRPr lang="sv-SE"/>
          </a:p>
        </p:txBody>
      </p:sp>
      <p:sp>
        <p:nvSpPr>
          <p:cNvPr id="5" name="Platshållare för sidfot 4"/>
          <p:cNvSpPr>
            <a:spLocks noGrp="1"/>
          </p:cNvSpPr>
          <p:nvPr>
            <p:ph type="ftr" sz="quarter" idx="11"/>
          </p:nvPr>
        </p:nvSpPr>
        <p:spPr/>
        <p:txBody>
          <a:bodyPr/>
          <a:lstStyle/>
          <a:p>
            <a:r>
              <a:rPr lang="de-DE" smtClean="0"/>
              <a:t>Jorgen.Bergstrom@regionostergotland.se tel 073 027 72 94</a:t>
            </a:r>
            <a:endParaRPr lang="sv-SE"/>
          </a:p>
        </p:txBody>
      </p:sp>
      <p:sp>
        <p:nvSpPr>
          <p:cNvPr id="6" name="Platshållare för bildnummer 5"/>
          <p:cNvSpPr>
            <a:spLocks noGrp="1"/>
          </p:cNvSpPr>
          <p:nvPr>
            <p:ph type="sldNum" sz="quarter" idx="12"/>
          </p:nvPr>
        </p:nvSpPr>
        <p:spPr/>
        <p:txBody>
          <a:bodyPr/>
          <a:lstStyle/>
          <a:p>
            <a:fld id="{B3F353E7-037B-40A6-99ED-CBA0632E9B29}" type="slidenum">
              <a:rPr lang="sv-SE" smtClean="0"/>
              <a:t>‹#›</a:t>
            </a:fld>
            <a:endParaRPr lang="sv-SE"/>
          </a:p>
        </p:txBody>
      </p:sp>
    </p:spTree>
    <p:extLst>
      <p:ext uri="{BB962C8B-B14F-4D97-AF65-F5344CB8AC3E}">
        <p14:creationId xmlns:p14="http://schemas.microsoft.com/office/powerpoint/2010/main" val="4879234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endParaRPr lang="sv-SE"/>
          </a:p>
        </p:txBody>
      </p:sp>
      <p:sp>
        <p:nvSpPr>
          <p:cNvPr id="6" name="Platshållare för sidfot 5"/>
          <p:cNvSpPr>
            <a:spLocks noGrp="1"/>
          </p:cNvSpPr>
          <p:nvPr>
            <p:ph type="ftr" sz="quarter" idx="11"/>
          </p:nvPr>
        </p:nvSpPr>
        <p:spPr/>
        <p:txBody>
          <a:bodyPr/>
          <a:lstStyle/>
          <a:p>
            <a:r>
              <a:rPr lang="de-DE" smtClean="0"/>
              <a:t>Jorgen.Bergstrom@regionostergotland.se tel 073 027 72 94</a:t>
            </a:r>
            <a:endParaRPr lang="sv-SE"/>
          </a:p>
        </p:txBody>
      </p:sp>
      <p:sp>
        <p:nvSpPr>
          <p:cNvPr id="7" name="Platshållare för bildnummer 6"/>
          <p:cNvSpPr>
            <a:spLocks noGrp="1"/>
          </p:cNvSpPr>
          <p:nvPr>
            <p:ph type="sldNum" sz="quarter" idx="12"/>
          </p:nvPr>
        </p:nvSpPr>
        <p:spPr/>
        <p:txBody>
          <a:bodyPr/>
          <a:lstStyle/>
          <a:p>
            <a:fld id="{B3F353E7-037B-40A6-99ED-CBA0632E9B29}" type="slidenum">
              <a:rPr lang="sv-SE" smtClean="0"/>
              <a:t>‹#›</a:t>
            </a:fld>
            <a:endParaRPr lang="sv-SE"/>
          </a:p>
        </p:txBody>
      </p:sp>
    </p:spTree>
    <p:extLst>
      <p:ext uri="{BB962C8B-B14F-4D97-AF65-F5344CB8AC3E}">
        <p14:creationId xmlns:p14="http://schemas.microsoft.com/office/powerpoint/2010/main" val="1352922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endParaRPr lang="sv-SE"/>
          </a:p>
        </p:txBody>
      </p:sp>
      <p:sp>
        <p:nvSpPr>
          <p:cNvPr id="8" name="Platshållare för sidfot 7"/>
          <p:cNvSpPr>
            <a:spLocks noGrp="1"/>
          </p:cNvSpPr>
          <p:nvPr>
            <p:ph type="ftr" sz="quarter" idx="11"/>
          </p:nvPr>
        </p:nvSpPr>
        <p:spPr/>
        <p:txBody>
          <a:bodyPr/>
          <a:lstStyle/>
          <a:p>
            <a:r>
              <a:rPr lang="de-DE" smtClean="0"/>
              <a:t>Jorgen.Bergstrom@regionostergotland.se tel 073 027 72 94</a:t>
            </a:r>
            <a:endParaRPr lang="sv-SE"/>
          </a:p>
        </p:txBody>
      </p:sp>
      <p:sp>
        <p:nvSpPr>
          <p:cNvPr id="9" name="Platshållare för bildnummer 8"/>
          <p:cNvSpPr>
            <a:spLocks noGrp="1"/>
          </p:cNvSpPr>
          <p:nvPr>
            <p:ph type="sldNum" sz="quarter" idx="12"/>
          </p:nvPr>
        </p:nvSpPr>
        <p:spPr/>
        <p:txBody>
          <a:bodyPr/>
          <a:lstStyle/>
          <a:p>
            <a:fld id="{B3F353E7-037B-40A6-99ED-CBA0632E9B29}" type="slidenum">
              <a:rPr lang="sv-SE" smtClean="0"/>
              <a:t>‹#›</a:t>
            </a:fld>
            <a:endParaRPr lang="sv-SE"/>
          </a:p>
        </p:txBody>
      </p:sp>
    </p:spTree>
    <p:extLst>
      <p:ext uri="{BB962C8B-B14F-4D97-AF65-F5344CB8AC3E}">
        <p14:creationId xmlns:p14="http://schemas.microsoft.com/office/powerpoint/2010/main" val="29957850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endParaRPr lang="sv-SE"/>
          </a:p>
        </p:txBody>
      </p:sp>
      <p:sp>
        <p:nvSpPr>
          <p:cNvPr id="4" name="Platshållare för sidfot 3"/>
          <p:cNvSpPr>
            <a:spLocks noGrp="1"/>
          </p:cNvSpPr>
          <p:nvPr>
            <p:ph type="ftr" sz="quarter" idx="11"/>
          </p:nvPr>
        </p:nvSpPr>
        <p:spPr/>
        <p:txBody>
          <a:bodyPr/>
          <a:lstStyle/>
          <a:p>
            <a:r>
              <a:rPr lang="de-DE" smtClean="0"/>
              <a:t>Jorgen.Bergstrom@regionostergotland.se tel 073 027 72 94</a:t>
            </a:r>
            <a:endParaRPr lang="sv-SE"/>
          </a:p>
        </p:txBody>
      </p:sp>
      <p:sp>
        <p:nvSpPr>
          <p:cNvPr id="5" name="Platshållare för bildnummer 4"/>
          <p:cNvSpPr>
            <a:spLocks noGrp="1"/>
          </p:cNvSpPr>
          <p:nvPr>
            <p:ph type="sldNum" sz="quarter" idx="12"/>
          </p:nvPr>
        </p:nvSpPr>
        <p:spPr/>
        <p:txBody>
          <a:bodyPr/>
          <a:lstStyle/>
          <a:p>
            <a:fld id="{B3F353E7-037B-40A6-99ED-CBA0632E9B29}" type="slidenum">
              <a:rPr lang="sv-SE" smtClean="0"/>
              <a:t>‹#›</a:t>
            </a:fld>
            <a:endParaRPr lang="sv-SE"/>
          </a:p>
        </p:txBody>
      </p:sp>
    </p:spTree>
    <p:extLst>
      <p:ext uri="{BB962C8B-B14F-4D97-AF65-F5344CB8AC3E}">
        <p14:creationId xmlns:p14="http://schemas.microsoft.com/office/powerpoint/2010/main" val="21271754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endParaRPr lang="sv-SE"/>
          </a:p>
        </p:txBody>
      </p:sp>
      <p:sp>
        <p:nvSpPr>
          <p:cNvPr id="3" name="Platshållare för sidfot 2"/>
          <p:cNvSpPr>
            <a:spLocks noGrp="1"/>
          </p:cNvSpPr>
          <p:nvPr>
            <p:ph type="ftr" sz="quarter" idx="11"/>
          </p:nvPr>
        </p:nvSpPr>
        <p:spPr/>
        <p:txBody>
          <a:bodyPr/>
          <a:lstStyle/>
          <a:p>
            <a:r>
              <a:rPr lang="de-DE" smtClean="0"/>
              <a:t>Jorgen.Bergstrom@regionostergotland.se tel 073 027 72 94</a:t>
            </a:r>
            <a:endParaRPr lang="sv-SE"/>
          </a:p>
        </p:txBody>
      </p:sp>
      <p:sp>
        <p:nvSpPr>
          <p:cNvPr id="4" name="Platshållare för bildnummer 3"/>
          <p:cNvSpPr>
            <a:spLocks noGrp="1"/>
          </p:cNvSpPr>
          <p:nvPr>
            <p:ph type="sldNum" sz="quarter" idx="12"/>
          </p:nvPr>
        </p:nvSpPr>
        <p:spPr/>
        <p:txBody>
          <a:bodyPr/>
          <a:lstStyle/>
          <a:p>
            <a:fld id="{B3F353E7-037B-40A6-99ED-CBA0632E9B29}" type="slidenum">
              <a:rPr lang="sv-SE" smtClean="0"/>
              <a:t>‹#›</a:t>
            </a:fld>
            <a:endParaRPr lang="sv-SE"/>
          </a:p>
        </p:txBody>
      </p:sp>
    </p:spTree>
    <p:extLst>
      <p:ext uri="{BB962C8B-B14F-4D97-AF65-F5344CB8AC3E}">
        <p14:creationId xmlns:p14="http://schemas.microsoft.com/office/powerpoint/2010/main" val="9438020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endParaRPr lang="sv-SE"/>
          </a:p>
        </p:txBody>
      </p:sp>
      <p:sp>
        <p:nvSpPr>
          <p:cNvPr id="6" name="Platshållare för sidfot 5"/>
          <p:cNvSpPr>
            <a:spLocks noGrp="1"/>
          </p:cNvSpPr>
          <p:nvPr>
            <p:ph type="ftr" sz="quarter" idx="11"/>
          </p:nvPr>
        </p:nvSpPr>
        <p:spPr/>
        <p:txBody>
          <a:bodyPr/>
          <a:lstStyle/>
          <a:p>
            <a:r>
              <a:rPr lang="de-DE" smtClean="0"/>
              <a:t>Jorgen.Bergstrom@regionostergotland.se tel 073 027 72 94</a:t>
            </a:r>
            <a:endParaRPr lang="sv-SE"/>
          </a:p>
        </p:txBody>
      </p:sp>
      <p:sp>
        <p:nvSpPr>
          <p:cNvPr id="7" name="Platshållare för bildnummer 6"/>
          <p:cNvSpPr>
            <a:spLocks noGrp="1"/>
          </p:cNvSpPr>
          <p:nvPr>
            <p:ph type="sldNum" sz="quarter" idx="12"/>
          </p:nvPr>
        </p:nvSpPr>
        <p:spPr/>
        <p:txBody>
          <a:bodyPr/>
          <a:lstStyle/>
          <a:p>
            <a:fld id="{B3F353E7-037B-40A6-99ED-CBA0632E9B29}" type="slidenum">
              <a:rPr lang="sv-SE" smtClean="0"/>
              <a:t>‹#›</a:t>
            </a:fld>
            <a:endParaRPr lang="sv-SE"/>
          </a:p>
        </p:txBody>
      </p:sp>
    </p:spTree>
    <p:extLst>
      <p:ext uri="{BB962C8B-B14F-4D97-AF65-F5344CB8AC3E}">
        <p14:creationId xmlns:p14="http://schemas.microsoft.com/office/powerpoint/2010/main" val="28647885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endParaRPr lang="sv-SE"/>
          </a:p>
        </p:txBody>
      </p:sp>
      <p:sp>
        <p:nvSpPr>
          <p:cNvPr id="6" name="Platshållare för sidfot 5"/>
          <p:cNvSpPr>
            <a:spLocks noGrp="1"/>
          </p:cNvSpPr>
          <p:nvPr>
            <p:ph type="ftr" sz="quarter" idx="11"/>
          </p:nvPr>
        </p:nvSpPr>
        <p:spPr/>
        <p:txBody>
          <a:bodyPr/>
          <a:lstStyle/>
          <a:p>
            <a:r>
              <a:rPr lang="de-DE" smtClean="0"/>
              <a:t>Jorgen.Bergstrom@regionostergotland.se tel 073 027 72 94</a:t>
            </a:r>
            <a:endParaRPr lang="sv-SE"/>
          </a:p>
        </p:txBody>
      </p:sp>
      <p:sp>
        <p:nvSpPr>
          <p:cNvPr id="7" name="Platshållare för bildnummer 6"/>
          <p:cNvSpPr>
            <a:spLocks noGrp="1"/>
          </p:cNvSpPr>
          <p:nvPr>
            <p:ph type="sldNum" sz="quarter" idx="12"/>
          </p:nvPr>
        </p:nvSpPr>
        <p:spPr/>
        <p:txBody>
          <a:bodyPr/>
          <a:lstStyle/>
          <a:p>
            <a:fld id="{B3F353E7-037B-40A6-99ED-CBA0632E9B29}" type="slidenum">
              <a:rPr lang="sv-SE" smtClean="0"/>
              <a:t>‹#›</a:t>
            </a:fld>
            <a:endParaRPr lang="sv-SE"/>
          </a:p>
        </p:txBody>
      </p:sp>
    </p:spTree>
    <p:extLst>
      <p:ext uri="{BB962C8B-B14F-4D97-AF65-F5344CB8AC3E}">
        <p14:creationId xmlns:p14="http://schemas.microsoft.com/office/powerpoint/2010/main" val="50638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bild med foto bakom">
    <p:spTree>
      <p:nvGrpSpPr>
        <p:cNvPr id="1" name=""/>
        <p:cNvGrpSpPr/>
        <p:nvPr/>
      </p:nvGrpSpPr>
      <p:grpSpPr>
        <a:xfrm>
          <a:off x="0" y="0"/>
          <a:ext cx="0" cy="0"/>
          <a:chOff x="0" y="0"/>
          <a:chExt cx="0" cy="0"/>
        </a:xfrm>
      </p:grpSpPr>
      <p:sp>
        <p:nvSpPr>
          <p:cNvPr id="5" name="Platshållare för innehåll 2"/>
          <p:cNvSpPr>
            <a:spLocks noGrp="1"/>
          </p:cNvSpPr>
          <p:nvPr>
            <p:ph idx="1" hasCustomPrompt="1"/>
          </p:nvPr>
        </p:nvSpPr>
        <p:spPr>
          <a:xfrm>
            <a:off x="0" y="0"/>
            <a:ext cx="12192000" cy="6858000"/>
          </a:xfrm>
        </p:spPr>
        <p:txBody>
          <a:bodyPr/>
          <a:lstStyle>
            <a:lvl1pPr marL="0" indent="0">
              <a:buFontTx/>
              <a:buNone/>
              <a:defRPr baseline="0"/>
            </a:lvl1pPr>
          </a:lstStyle>
          <a:p>
            <a:pPr lvl="0"/>
            <a:r>
              <a:rPr lang="sv-SE" dirty="0" smtClean="0"/>
              <a:t>Klicka här för att lägg till en </a:t>
            </a:r>
            <a:r>
              <a:rPr lang="sv-SE" dirty="0" err="1" smtClean="0"/>
              <a:t>helsidebild</a:t>
            </a:r>
            <a:endParaRPr lang="sv-SE" dirty="0" smtClean="0"/>
          </a:p>
        </p:txBody>
      </p:sp>
      <p:sp>
        <p:nvSpPr>
          <p:cNvPr id="3" name="Rubrik 1"/>
          <p:cNvSpPr>
            <a:spLocks noGrp="1"/>
          </p:cNvSpPr>
          <p:nvPr>
            <p:ph type="ctrTitle" hasCustomPrompt="1"/>
          </p:nvPr>
        </p:nvSpPr>
        <p:spPr>
          <a:xfrm>
            <a:off x="914400" y="2130428"/>
            <a:ext cx="10363200" cy="1470025"/>
          </a:xfrm>
        </p:spPr>
        <p:txBody>
          <a:bodyPr/>
          <a:lstStyle>
            <a:lvl1pPr>
              <a:defRPr baseline="0"/>
            </a:lvl1pPr>
          </a:lstStyle>
          <a:p>
            <a:r>
              <a:rPr lang="sv-SE" dirty="0" smtClean="0"/>
              <a:t>Klicka här för att fylla i rubrik ovanpå bild</a:t>
            </a:r>
            <a:endParaRPr lang="sv-SE" dirty="0"/>
          </a:p>
        </p:txBody>
      </p:sp>
    </p:spTree>
    <p:extLst>
      <p:ext uri="{BB962C8B-B14F-4D97-AF65-F5344CB8AC3E}">
        <p14:creationId xmlns:p14="http://schemas.microsoft.com/office/powerpoint/2010/main" val="373135476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endParaRPr lang="sv-SE"/>
          </a:p>
        </p:txBody>
      </p:sp>
      <p:sp>
        <p:nvSpPr>
          <p:cNvPr id="5" name="Platshållare för sidfot 4"/>
          <p:cNvSpPr>
            <a:spLocks noGrp="1"/>
          </p:cNvSpPr>
          <p:nvPr>
            <p:ph type="ftr" sz="quarter" idx="11"/>
          </p:nvPr>
        </p:nvSpPr>
        <p:spPr/>
        <p:txBody>
          <a:bodyPr/>
          <a:lstStyle/>
          <a:p>
            <a:r>
              <a:rPr lang="de-DE" smtClean="0"/>
              <a:t>Jorgen.Bergstrom@regionostergotland.se tel 073 027 72 94</a:t>
            </a:r>
            <a:endParaRPr lang="sv-SE"/>
          </a:p>
        </p:txBody>
      </p:sp>
      <p:sp>
        <p:nvSpPr>
          <p:cNvPr id="6" name="Platshållare för bildnummer 5"/>
          <p:cNvSpPr>
            <a:spLocks noGrp="1"/>
          </p:cNvSpPr>
          <p:nvPr>
            <p:ph type="sldNum" sz="quarter" idx="12"/>
          </p:nvPr>
        </p:nvSpPr>
        <p:spPr/>
        <p:txBody>
          <a:bodyPr/>
          <a:lstStyle/>
          <a:p>
            <a:fld id="{B3F353E7-037B-40A6-99ED-CBA0632E9B29}" type="slidenum">
              <a:rPr lang="sv-SE" smtClean="0"/>
              <a:t>‹#›</a:t>
            </a:fld>
            <a:endParaRPr lang="sv-SE"/>
          </a:p>
        </p:txBody>
      </p:sp>
    </p:spTree>
    <p:extLst>
      <p:ext uri="{BB962C8B-B14F-4D97-AF65-F5344CB8AC3E}">
        <p14:creationId xmlns:p14="http://schemas.microsoft.com/office/powerpoint/2010/main" val="42749770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endParaRPr lang="sv-SE"/>
          </a:p>
        </p:txBody>
      </p:sp>
      <p:sp>
        <p:nvSpPr>
          <p:cNvPr id="5" name="Platshållare för sidfot 4"/>
          <p:cNvSpPr>
            <a:spLocks noGrp="1"/>
          </p:cNvSpPr>
          <p:nvPr>
            <p:ph type="ftr" sz="quarter" idx="11"/>
          </p:nvPr>
        </p:nvSpPr>
        <p:spPr/>
        <p:txBody>
          <a:bodyPr/>
          <a:lstStyle/>
          <a:p>
            <a:r>
              <a:rPr lang="de-DE" smtClean="0"/>
              <a:t>Jorgen.Bergstrom@regionostergotland.se tel 073 027 72 94</a:t>
            </a:r>
            <a:endParaRPr lang="sv-SE"/>
          </a:p>
        </p:txBody>
      </p:sp>
      <p:sp>
        <p:nvSpPr>
          <p:cNvPr id="6" name="Platshållare för bildnummer 5"/>
          <p:cNvSpPr>
            <a:spLocks noGrp="1"/>
          </p:cNvSpPr>
          <p:nvPr>
            <p:ph type="sldNum" sz="quarter" idx="12"/>
          </p:nvPr>
        </p:nvSpPr>
        <p:spPr/>
        <p:txBody>
          <a:bodyPr/>
          <a:lstStyle/>
          <a:p>
            <a:fld id="{B3F353E7-037B-40A6-99ED-CBA0632E9B29}" type="slidenum">
              <a:rPr lang="sv-SE" smtClean="0"/>
              <a:t>‹#›</a:t>
            </a:fld>
            <a:endParaRPr lang="sv-SE"/>
          </a:p>
        </p:txBody>
      </p:sp>
    </p:spTree>
    <p:extLst>
      <p:ext uri="{BB962C8B-B14F-4D97-AF65-F5344CB8AC3E}">
        <p14:creationId xmlns:p14="http://schemas.microsoft.com/office/powerpoint/2010/main" val="3556559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bild med blå bakgrund">
    <p:spTree>
      <p:nvGrpSpPr>
        <p:cNvPr id="1" name=""/>
        <p:cNvGrpSpPr/>
        <p:nvPr/>
      </p:nvGrpSpPr>
      <p:grpSpPr>
        <a:xfrm>
          <a:off x="0" y="0"/>
          <a:ext cx="0" cy="0"/>
          <a:chOff x="0" y="0"/>
          <a:chExt cx="0" cy="0"/>
        </a:xfrm>
      </p:grpSpPr>
      <p:sp>
        <p:nvSpPr>
          <p:cNvPr id="2" name="Rektangel 1"/>
          <p:cNvSpPr/>
          <p:nvPr userDrawn="1"/>
        </p:nvSpPr>
        <p:spPr>
          <a:xfrm>
            <a:off x="0" y="0"/>
            <a:ext cx="12192000" cy="6858000"/>
          </a:xfrm>
          <a:prstGeom prst="rect">
            <a:avLst/>
          </a:prstGeom>
          <a:solidFill>
            <a:srgbClr val="006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400"/>
          </a:p>
        </p:txBody>
      </p:sp>
      <p:sp>
        <p:nvSpPr>
          <p:cNvPr id="3" name="Rubrik 1"/>
          <p:cNvSpPr>
            <a:spLocks noGrp="1"/>
          </p:cNvSpPr>
          <p:nvPr>
            <p:ph type="ctrTitle" hasCustomPrompt="1"/>
          </p:nvPr>
        </p:nvSpPr>
        <p:spPr>
          <a:xfrm>
            <a:off x="914400" y="2130428"/>
            <a:ext cx="10363200" cy="1470025"/>
          </a:xfrm>
        </p:spPr>
        <p:txBody>
          <a:bodyPr/>
          <a:lstStyle>
            <a:lvl1pPr algn="ctr">
              <a:defRPr b="1" baseline="0">
                <a:solidFill>
                  <a:schemeClr val="bg1"/>
                </a:solidFill>
              </a:defRPr>
            </a:lvl1pPr>
          </a:lstStyle>
          <a:p>
            <a:r>
              <a:rPr lang="sv-SE" dirty="0" smtClean="0"/>
              <a:t>Klicka här för att fylla i rubrik ovanpå bild</a:t>
            </a:r>
            <a:endParaRPr lang="sv-SE" dirty="0"/>
          </a:p>
        </p:txBody>
      </p:sp>
    </p:spTree>
    <p:extLst>
      <p:ext uri="{BB962C8B-B14F-4D97-AF65-F5344CB8AC3E}">
        <p14:creationId xmlns:p14="http://schemas.microsoft.com/office/powerpoint/2010/main" val="203525061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bild med röd bakgrund">
    <p:spTree>
      <p:nvGrpSpPr>
        <p:cNvPr id="1" name=""/>
        <p:cNvGrpSpPr/>
        <p:nvPr/>
      </p:nvGrpSpPr>
      <p:grpSpPr>
        <a:xfrm>
          <a:off x="0" y="0"/>
          <a:ext cx="0" cy="0"/>
          <a:chOff x="0" y="0"/>
          <a:chExt cx="0" cy="0"/>
        </a:xfrm>
      </p:grpSpPr>
      <p:sp>
        <p:nvSpPr>
          <p:cNvPr id="2" name="Rektangel 1"/>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400"/>
          </a:p>
        </p:txBody>
      </p:sp>
      <p:sp>
        <p:nvSpPr>
          <p:cNvPr id="3" name="Rubrik 1"/>
          <p:cNvSpPr>
            <a:spLocks noGrp="1"/>
          </p:cNvSpPr>
          <p:nvPr>
            <p:ph type="ctrTitle" hasCustomPrompt="1"/>
          </p:nvPr>
        </p:nvSpPr>
        <p:spPr>
          <a:xfrm>
            <a:off x="914400" y="2130428"/>
            <a:ext cx="10363200" cy="1470025"/>
          </a:xfrm>
        </p:spPr>
        <p:txBody>
          <a:bodyPr/>
          <a:lstStyle>
            <a:lvl1pPr algn="ctr">
              <a:defRPr b="1" baseline="0">
                <a:solidFill>
                  <a:schemeClr val="bg1"/>
                </a:solidFill>
              </a:defRPr>
            </a:lvl1pPr>
          </a:lstStyle>
          <a:p>
            <a:r>
              <a:rPr lang="sv-SE" dirty="0" smtClean="0"/>
              <a:t>Klicka här för att fylla i rubrik ovanpå bild</a:t>
            </a:r>
            <a:endParaRPr lang="sv-SE" dirty="0"/>
          </a:p>
        </p:txBody>
      </p:sp>
    </p:spTree>
    <p:extLst>
      <p:ext uri="{BB962C8B-B14F-4D97-AF65-F5344CB8AC3E}">
        <p14:creationId xmlns:p14="http://schemas.microsoft.com/office/powerpoint/2010/main" val="93432772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lsidebild">
    <p:spTree>
      <p:nvGrpSpPr>
        <p:cNvPr id="1" name=""/>
        <p:cNvGrpSpPr/>
        <p:nvPr/>
      </p:nvGrpSpPr>
      <p:grpSpPr>
        <a:xfrm>
          <a:off x="0" y="0"/>
          <a:ext cx="0" cy="0"/>
          <a:chOff x="0" y="0"/>
          <a:chExt cx="0" cy="0"/>
        </a:xfrm>
      </p:grpSpPr>
      <p:sp>
        <p:nvSpPr>
          <p:cNvPr id="5" name="Platshållare för innehåll 2"/>
          <p:cNvSpPr>
            <a:spLocks noGrp="1"/>
          </p:cNvSpPr>
          <p:nvPr>
            <p:ph idx="1"/>
          </p:nvPr>
        </p:nvSpPr>
        <p:spPr>
          <a:xfrm>
            <a:off x="0" y="3432"/>
            <a:ext cx="12192000" cy="6858000"/>
          </a:xfrm>
        </p:spPr>
        <p:txBody>
          <a:bodyPr/>
          <a:lstStyle>
            <a:lvl1pPr marL="0" indent="0">
              <a:buFontTx/>
              <a:buNone/>
              <a:defRPr baseline="0"/>
            </a:lvl1pPr>
          </a:lstStyle>
          <a:p>
            <a:pPr lvl="0"/>
            <a:endParaRPr lang="sv-SE" dirty="0" smtClean="0"/>
          </a:p>
        </p:txBody>
      </p:sp>
    </p:spTree>
    <p:extLst>
      <p:ext uri="{BB962C8B-B14F-4D97-AF65-F5344CB8AC3E}">
        <p14:creationId xmlns:p14="http://schemas.microsoft.com/office/powerpoint/2010/main" val="78824774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p:txBody>
          <a:bodyPr/>
          <a:lstStyle>
            <a:lvl1pPr>
              <a:defRPr/>
            </a:lvl1pPr>
          </a:lstStyle>
          <a:p>
            <a:r>
              <a:rPr lang="sv-SE" dirty="0" smtClean="0"/>
              <a:t>Klicka här för att fylla i rubrik</a:t>
            </a:r>
            <a:endParaRPr lang="sv-SE" dirty="0"/>
          </a:p>
        </p:txBody>
      </p:sp>
      <p:sp>
        <p:nvSpPr>
          <p:cNvPr id="3" name="Platshållare för innehåll 2"/>
          <p:cNvSpPr>
            <a:spLocks noGrp="1"/>
          </p:cNvSpPr>
          <p:nvPr>
            <p:ph idx="1" hasCustomPrompt="1"/>
          </p:nvPr>
        </p:nvSpPr>
        <p:spPr>
          <a:xfrm>
            <a:off x="609600" y="2276874"/>
            <a:ext cx="10972800" cy="3744415"/>
          </a:xfrm>
        </p:spPr>
        <p:txBody>
          <a:bodyPr/>
          <a:lstStyle>
            <a:lvl1pPr marL="0" indent="0">
              <a:buFontTx/>
              <a:buNone/>
              <a:defRPr/>
            </a:lvl1pPr>
          </a:lstStyle>
          <a:p>
            <a:pPr lvl="0"/>
            <a:r>
              <a:rPr lang="sv-SE" dirty="0" smtClean="0"/>
              <a:t>Klicka här för att ändra texten</a:t>
            </a:r>
          </a:p>
        </p:txBody>
      </p:sp>
    </p:spTree>
    <p:extLst>
      <p:ext uri="{BB962C8B-B14F-4D97-AF65-F5344CB8AC3E}">
        <p14:creationId xmlns:p14="http://schemas.microsoft.com/office/powerpoint/2010/main" val="3660465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hasCustomPrompt="1"/>
          </p:nvPr>
        </p:nvSpPr>
        <p:spPr>
          <a:xfrm>
            <a:off x="609600" y="2276871"/>
            <a:ext cx="5384800" cy="364840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dirty="0" smtClean="0"/>
              <a:t>Klicka här för att ändra texten</a:t>
            </a:r>
          </a:p>
        </p:txBody>
      </p:sp>
      <p:sp>
        <p:nvSpPr>
          <p:cNvPr id="4" name="Platshållare för innehåll 3"/>
          <p:cNvSpPr>
            <a:spLocks noGrp="1"/>
          </p:cNvSpPr>
          <p:nvPr>
            <p:ph sz="half" idx="2" hasCustomPrompt="1"/>
          </p:nvPr>
        </p:nvSpPr>
        <p:spPr>
          <a:xfrm>
            <a:off x="6197600" y="2276871"/>
            <a:ext cx="5384800" cy="364840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dirty="0" smtClean="0"/>
              <a:t>Klicka här för att ändra texten</a:t>
            </a:r>
          </a:p>
        </p:txBody>
      </p:sp>
    </p:spTree>
    <p:extLst>
      <p:ext uri="{BB962C8B-B14F-4D97-AF65-F5344CB8AC3E}">
        <p14:creationId xmlns:p14="http://schemas.microsoft.com/office/powerpoint/2010/main" val="241411382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vå innehållsdelar 2">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23392" y="1028733"/>
            <a:ext cx="5376597" cy="1143000"/>
          </a:xfrm>
        </p:spPr>
        <p:txBody>
          <a:bodyPr/>
          <a:lstStyle>
            <a:lvl1pPr>
              <a:defRPr/>
            </a:lvl1pPr>
          </a:lstStyle>
          <a:p>
            <a:r>
              <a:rPr lang="sv-SE" dirty="0" smtClean="0"/>
              <a:t>Klicka här för att ändra rubrik</a:t>
            </a:r>
            <a:endParaRPr lang="sv-SE" dirty="0"/>
          </a:p>
        </p:txBody>
      </p:sp>
      <p:sp>
        <p:nvSpPr>
          <p:cNvPr id="3" name="Platshållare för innehåll 2"/>
          <p:cNvSpPr>
            <a:spLocks noGrp="1"/>
          </p:cNvSpPr>
          <p:nvPr>
            <p:ph sz="half" idx="1" hasCustomPrompt="1"/>
          </p:nvPr>
        </p:nvSpPr>
        <p:spPr>
          <a:xfrm>
            <a:off x="609600" y="2276871"/>
            <a:ext cx="5384800" cy="364840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dirty="0" smtClean="0"/>
              <a:t>Klicka här för att ändra texten</a:t>
            </a:r>
          </a:p>
        </p:txBody>
      </p:sp>
      <p:sp>
        <p:nvSpPr>
          <p:cNvPr id="4" name="Platshållare för innehåll 3"/>
          <p:cNvSpPr>
            <a:spLocks noGrp="1"/>
          </p:cNvSpPr>
          <p:nvPr>
            <p:ph sz="half" idx="2" hasCustomPrompt="1"/>
          </p:nvPr>
        </p:nvSpPr>
        <p:spPr>
          <a:xfrm>
            <a:off x="6197600" y="548682"/>
            <a:ext cx="5384800" cy="537659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dirty="0" smtClean="0"/>
              <a:t>Klicka här för att ändra texten</a:t>
            </a:r>
          </a:p>
        </p:txBody>
      </p:sp>
    </p:spTree>
    <p:extLst>
      <p:ext uri="{BB962C8B-B14F-4D97-AF65-F5344CB8AC3E}">
        <p14:creationId xmlns:p14="http://schemas.microsoft.com/office/powerpoint/2010/main" val="417636688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_Grundsida">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nvPr>
        </p:nvGraphicFramePr>
        <p:xfrm>
          <a:off x="2165" y="1624"/>
          <a:ext cx="2159" cy="1619"/>
        </p:xfrm>
        <a:graphic>
          <a:graphicData uri="http://schemas.openxmlformats.org/presentationml/2006/ole">
            <mc:AlternateContent xmlns:mc="http://schemas.openxmlformats.org/markup-compatibility/2006">
              <mc:Choice xmlns:v="urn:schemas-microsoft-com:vml" Requires="v">
                <p:oleObj spid="_x0000_s1176" name="think-cell Slide" r:id="rId6" imgW="360" imgH="360" progId="TCLayout.ActiveDocument.1">
                  <p:embed/>
                </p:oleObj>
              </mc:Choice>
              <mc:Fallback>
                <p:oleObj name="think-cell Slide" r:id="rId6" imgW="360" imgH="360" progId="TCLayout.ActiveDocument.1">
                  <p:embed/>
                  <p:pic>
                    <p:nvPicPr>
                      <p:cNvPr id="3" name="Object 2" hidden="1"/>
                      <p:cNvPicPr/>
                      <p:nvPr/>
                    </p:nvPicPr>
                    <p:blipFill>
                      <a:blip r:embed="rId7"/>
                      <a:stretch>
                        <a:fillRect/>
                      </a:stretch>
                    </p:blipFill>
                    <p:spPr>
                      <a:xfrm>
                        <a:off x="2165" y="1624"/>
                        <a:ext cx="2159" cy="1619"/>
                      </a:xfrm>
                      <a:prstGeom prst="rect">
                        <a:avLst/>
                      </a:prstGeom>
                    </p:spPr>
                  </p:pic>
                </p:oleObj>
              </mc:Fallback>
            </mc:AlternateContent>
          </a:graphicData>
        </a:graphic>
      </p:graphicFrame>
      <p:sp>
        <p:nvSpPr>
          <p:cNvPr id="2" name="Rubrik 1"/>
          <p:cNvSpPr>
            <a:spLocks noGrp="1"/>
          </p:cNvSpPr>
          <p:nvPr>
            <p:ph type="title"/>
          </p:nvPr>
        </p:nvSpPr>
        <p:spPr>
          <a:xfrm>
            <a:off x="400979" y="419361"/>
            <a:ext cx="11393620" cy="325159"/>
          </a:xfrm>
        </p:spPr>
        <p:txBody>
          <a:bodyPr/>
          <a:lstStyle>
            <a:lvl1pPr>
              <a:lnSpc>
                <a:spcPts val="2449"/>
              </a:lnSpc>
              <a:defRPr sz="2245">
                <a:solidFill>
                  <a:schemeClr val="tx1"/>
                </a:solidFill>
              </a:defRPr>
            </a:lvl1pPr>
          </a:lstStyle>
          <a:p>
            <a:r>
              <a:rPr lang="en-US"/>
              <a:t>Click to edit Master title style</a:t>
            </a:r>
            <a:endParaRPr lang="en-GB" dirty="0"/>
          </a:p>
        </p:txBody>
      </p:sp>
      <p:sp>
        <p:nvSpPr>
          <p:cNvPr id="5" name="Platshållare för text 4"/>
          <p:cNvSpPr>
            <a:spLocks noGrp="1"/>
          </p:cNvSpPr>
          <p:nvPr>
            <p:ph type="body" sz="quarter" idx="11"/>
          </p:nvPr>
        </p:nvSpPr>
        <p:spPr>
          <a:xfrm>
            <a:off x="400979" y="1169457"/>
            <a:ext cx="11393620" cy="1593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Text Placeholder 7"/>
          <p:cNvSpPr>
            <a:spLocks noGrp="1"/>
          </p:cNvSpPr>
          <p:nvPr>
            <p:ph type="body" sz="quarter" idx="19"/>
            <p:custDataLst>
              <p:tags r:id="rId3"/>
            </p:custDataLst>
          </p:nvPr>
        </p:nvSpPr>
        <p:spPr>
          <a:xfrm>
            <a:off x="399119" y="799153"/>
            <a:ext cx="9641736" cy="282728"/>
          </a:xfrm>
          <a:noFill/>
          <a:ln w="9525">
            <a:noFill/>
            <a:miter lim="800000"/>
            <a:headEnd/>
            <a:tailEnd/>
          </a:ln>
        </p:spPr>
        <p:txBody>
          <a:bodyPr vert="horz" wrap="square" lIns="0" tIns="0" rIns="0" bIns="0" numCol="1" anchor="t" anchorCtr="0" compatLnSpc="1">
            <a:prstTxWarp prst="textNoShape">
              <a:avLst/>
            </a:prstTxWarp>
            <a:spAutoFit/>
          </a:bodyPr>
          <a:lstStyle>
            <a:lvl1pPr>
              <a:defRPr lang="en-US" sz="1837" i="0" dirty="0" smtClean="0">
                <a:solidFill>
                  <a:schemeClr val="accent4"/>
                </a:solidFill>
              </a:defRPr>
            </a:lvl1pPr>
          </a:lstStyle>
          <a:p>
            <a:pPr lvl="0"/>
            <a:r>
              <a:rPr lang="en-US"/>
              <a:t>Click to edit Master text styles</a:t>
            </a:r>
          </a:p>
        </p:txBody>
      </p:sp>
      <p:sp>
        <p:nvSpPr>
          <p:cNvPr id="10" name="Text Placeholder 8"/>
          <p:cNvSpPr>
            <a:spLocks noGrp="1"/>
          </p:cNvSpPr>
          <p:nvPr>
            <p:ph type="body" sz="quarter" idx="12" hasCustomPrompt="1"/>
            <p:custDataLst>
              <p:tags r:id="rId4"/>
            </p:custDataLst>
          </p:nvPr>
        </p:nvSpPr>
        <p:spPr>
          <a:xfrm>
            <a:off x="399563" y="5902245"/>
            <a:ext cx="11577916" cy="510219"/>
          </a:xfrm>
        </p:spPr>
        <p:txBody>
          <a:bodyPr anchor="b" anchorCtr="0"/>
          <a:lstStyle>
            <a:lvl1pPr marL="0" indent="0" defTabSz="639692">
              <a:lnSpc>
                <a:spcPts val="919"/>
              </a:lnSpc>
              <a:spcAft>
                <a:spcPts val="0"/>
              </a:spcAft>
              <a:buNone/>
              <a:tabLst>
                <a:tab pos="479364" algn="r"/>
                <a:tab pos="639692" algn="l"/>
              </a:tabLst>
              <a:defRPr sz="1020">
                <a:solidFill>
                  <a:schemeClr val="tx1">
                    <a:lumMod val="65000"/>
                    <a:lumOff val="35000"/>
                  </a:schemeClr>
                </a:solidFill>
              </a:defRPr>
            </a:lvl1pPr>
          </a:lstStyle>
          <a:p>
            <a:pPr marL="628355" lvl="0" indent="-628355" defTabSz="639692">
              <a:lnSpc>
                <a:spcPts val="1020"/>
              </a:lnSpc>
              <a:spcAft>
                <a:spcPts val="0"/>
              </a:spcAft>
              <a:tabLst>
                <a:tab pos="479364" algn="r"/>
                <a:tab pos="639692" algn="l"/>
              </a:tabLst>
            </a:pPr>
            <a:r>
              <a:rPr lang="sv-SE" sz="1020" dirty="0">
                <a:ea typeface="Verdana" pitchFamily="34" charset="0"/>
                <a:cs typeface="Verdana" pitchFamily="34" charset="0"/>
              </a:rPr>
              <a:t>	Not:	xxxxxx</a:t>
            </a:r>
          </a:p>
          <a:p>
            <a:pPr marL="628355" lvl="0" indent="-628355" defTabSz="639692">
              <a:lnSpc>
                <a:spcPts val="1020"/>
              </a:lnSpc>
              <a:spcAft>
                <a:spcPts val="0"/>
              </a:spcAft>
              <a:tabLst>
                <a:tab pos="479364" algn="r"/>
                <a:tab pos="639692" algn="l"/>
              </a:tabLst>
            </a:pPr>
            <a:r>
              <a:rPr lang="sv-SE" sz="1020" dirty="0">
                <a:ea typeface="Verdana" pitchFamily="34" charset="0"/>
                <a:cs typeface="Verdana" pitchFamily="34" charset="0"/>
              </a:rPr>
              <a:t>	*	xxx</a:t>
            </a:r>
          </a:p>
          <a:p>
            <a:pPr marL="628355" lvl="0" indent="-628355" defTabSz="639692">
              <a:lnSpc>
                <a:spcPts val="1020"/>
              </a:lnSpc>
              <a:spcAft>
                <a:spcPts val="0"/>
              </a:spcAft>
              <a:tabLst>
                <a:tab pos="479364" algn="r"/>
                <a:tab pos="639692" algn="l"/>
              </a:tabLst>
            </a:pPr>
            <a:r>
              <a:rPr lang="sv-SE" sz="1020" dirty="0">
                <a:ea typeface="Verdana" pitchFamily="34" charset="0"/>
                <a:cs typeface="Verdana" pitchFamily="34" charset="0"/>
              </a:rPr>
              <a:t>	Källa:	</a:t>
            </a:r>
            <a:r>
              <a:rPr lang="sv-SE" sz="1020" dirty="0" err="1">
                <a:ea typeface="Verdana" pitchFamily="34" charset="0"/>
                <a:cs typeface="Verdana" pitchFamily="34" charset="0"/>
              </a:rPr>
              <a:t>xxxx</a:t>
            </a:r>
            <a:endParaRPr lang="sv-SE" sz="1020" dirty="0">
              <a:ea typeface="Verdana" pitchFamily="34" charset="0"/>
              <a:cs typeface="Verdana" pitchFamily="34" charset="0"/>
            </a:endParaRPr>
          </a:p>
        </p:txBody>
      </p:sp>
      <p:sp>
        <p:nvSpPr>
          <p:cNvPr id="7" name="Platshållare för bildnummer 5"/>
          <p:cNvSpPr txBox="1">
            <a:spLocks/>
          </p:cNvSpPr>
          <p:nvPr userDrawn="1"/>
        </p:nvSpPr>
        <p:spPr>
          <a:xfrm>
            <a:off x="11136641" y="6533748"/>
            <a:ext cx="720000" cy="108000"/>
          </a:xfrm>
          <a:prstGeom prst="rect">
            <a:avLst/>
          </a:prstGeom>
        </p:spPr>
        <p:txBody>
          <a:bodyPr vert="horz" lIns="0" tIns="0" rIns="0" bIns="0" rtlCol="0" anchor="b" anchorCtr="0"/>
          <a:lstStyle>
            <a:defPPr>
              <a:defRPr lang="sv-SE"/>
            </a:defPPr>
            <a:lvl1pPr marL="0" algn="r" defTabSz="914400" rtl="0" eaLnBrk="1" latinLnBrk="0" hangingPunct="1">
              <a:defRPr sz="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96C602A-63EE-46CF-AAA0-57BFED8B59D2}" type="slidenum">
              <a:rPr lang="en-GB" sz="800" smtClean="0"/>
              <a:pPr/>
              <a:t>‹#›</a:t>
            </a:fld>
            <a:endParaRPr lang="en-GB" sz="800" dirty="0"/>
          </a:p>
        </p:txBody>
      </p:sp>
    </p:spTree>
    <p:extLst>
      <p:ext uri="{BB962C8B-B14F-4D97-AF65-F5344CB8AC3E}">
        <p14:creationId xmlns:p14="http://schemas.microsoft.com/office/powerpoint/2010/main" val="2913216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3392" y="1028733"/>
            <a:ext cx="10972800" cy="1143000"/>
          </a:xfrm>
          <a:prstGeom prst="rect">
            <a:avLst/>
          </a:prstGeom>
        </p:spPr>
        <p:txBody>
          <a:bodyPr vert="horz" lIns="91440" tIns="45720" rIns="91440" bIns="45720" rtlCol="0" anchor="ctr">
            <a:normAutofit/>
          </a:bodyPr>
          <a:lstStyle/>
          <a:p>
            <a:r>
              <a:rPr lang="sv-SE" dirty="0" smtClean="0"/>
              <a:t>Klicka här för att fylla i rubrik</a:t>
            </a:r>
            <a:endParaRPr lang="sv-SE" dirty="0"/>
          </a:p>
        </p:txBody>
      </p:sp>
      <p:sp>
        <p:nvSpPr>
          <p:cNvPr id="3" name="Platshållare för text 2"/>
          <p:cNvSpPr>
            <a:spLocks noGrp="1"/>
          </p:cNvSpPr>
          <p:nvPr>
            <p:ph type="body" idx="1"/>
          </p:nvPr>
        </p:nvSpPr>
        <p:spPr>
          <a:xfrm>
            <a:off x="609600" y="2276874"/>
            <a:ext cx="10972800" cy="3744415"/>
          </a:xfrm>
          <a:prstGeom prst="rect">
            <a:avLst/>
          </a:prstGeom>
        </p:spPr>
        <p:txBody>
          <a:bodyPr vert="horz" lIns="91440" tIns="45720" rIns="91440" bIns="45720" rtlCol="0">
            <a:normAutofit/>
          </a:bodyPr>
          <a:lstStyle/>
          <a:p>
            <a:pPr marL="457189" marR="0" lvl="0" indent="-457189" algn="l" defTabSz="121917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sv-SE" dirty="0" smtClean="0"/>
              <a:t>Klicka här för att ändra texten</a:t>
            </a:r>
          </a:p>
          <a:p>
            <a:pPr marL="457189" marR="0" lvl="0" indent="-457189" algn="l" defTabSz="121917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lang="sv-SE" dirty="0" smtClean="0"/>
          </a:p>
        </p:txBody>
      </p:sp>
      <p:pic>
        <p:nvPicPr>
          <p:cNvPr id="1027" name="Bildobjekt 5"/>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7248128" y="6269121"/>
            <a:ext cx="1376603" cy="384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Bildobjekt 6" descr="Logotyp_Region_Kalmar_län_fär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8880310" y="6173100"/>
            <a:ext cx="1035791" cy="480000"/>
          </a:xfrm>
          <a:prstGeom prst="rect">
            <a:avLst/>
          </a:prstGeom>
          <a:noFill/>
          <a:extLst>
            <a:ext uri="{909E8E84-426E-40DD-AFC4-6F175D3DCCD1}">
              <a14:hiddenFill xmlns:a14="http://schemas.microsoft.com/office/drawing/2010/main">
                <a:solidFill>
                  <a:srgbClr val="FFFFFF"/>
                </a:solidFill>
              </a14:hiddenFill>
            </a:ext>
          </a:extLst>
        </p:spPr>
      </p:pic>
      <p:pic>
        <p:nvPicPr>
          <p:cNvPr id="1025" name="Bildobjekt 7"/>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0150352" y="6269121"/>
            <a:ext cx="1514267" cy="384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4"/>
          <p:cNvSpPr>
            <a:spLocks noChangeArrowheads="1"/>
          </p:cNvSpPr>
          <p:nvPr userDrawn="1"/>
        </p:nvSpPr>
        <p:spPr bwMode="auto">
          <a:xfrm>
            <a:off x="1" y="58580"/>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sv-SE" sz="2400"/>
          </a:p>
        </p:txBody>
      </p:sp>
      <p:sp>
        <p:nvSpPr>
          <p:cNvPr id="9" name="Rectangle 5"/>
          <p:cNvSpPr>
            <a:spLocks noChangeArrowheads="1"/>
          </p:cNvSpPr>
          <p:nvPr userDrawn="1"/>
        </p:nvSpPr>
        <p:spPr bwMode="auto">
          <a:xfrm>
            <a:off x="5116036" y="1118585"/>
            <a:ext cx="1477328" cy="328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pPr marL="0" marR="0" lvl="0" indent="0" algn="ctr" defTabSz="1219170" rtl="0" eaLnBrk="1" fontAlgn="base" latinLnBrk="0" hangingPunct="1">
              <a:lnSpc>
                <a:spcPct val="100000"/>
              </a:lnSpc>
              <a:spcBef>
                <a:spcPct val="0"/>
              </a:spcBef>
              <a:spcAft>
                <a:spcPct val="0"/>
              </a:spcAft>
              <a:buClrTx/>
              <a:buSzTx/>
              <a:buFontTx/>
              <a:buNone/>
              <a:tabLst/>
            </a:pPr>
            <a:r>
              <a:rPr kumimoji="0" lang="sv-SE" altLang="sv-SE" sz="1333" b="0" i="0" u="none" strike="noStrike" cap="none" normalizeH="0" baseline="0" smtClean="0">
                <a:ln>
                  <a:noFill/>
                </a:ln>
                <a:solidFill>
                  <a:srgbClr val="7F7F7F"/>
                </a:solidFill>
                <a:effectLst/>
                <a:latin typeface="Arial" pitchFamily="34" charset="0"/>
                <a:ea typeface="Times New Roman" pitchFamily="18" charset="0"/>
                <a:cs typeface="Arial" pitchFamily="34" charset="0"/>
              </a:rPr>
              <a:t>	</a:t>
            </a:r>
            <a:endParaRPr kumimoji="0" lang="sv-SE" altLang="sv-SE" sz="24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6"/>
          <p:cNvSpPr>
            <a:spLocks noChangeArrowheads="1"/>
          </p:cNvSpPr>
          <p:nvPr userDrawn="1"/>
        </p:nvSpPr>
        <p:spPr bwMode="auto">
          <a:xfrm>
            <a:off x="5116036" y="1842484"/>
            <a:ext cx="1477328" cy="328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pPr marL="0" marR="0" lvl="0" indent="0" algn="ctr" defTabSz="1219170" rtl="0" eaLnBrk="1" fontAlgn="base" latinLnBrk="0" hangingPunct="1">
              <a:lnSpc>
                <a:spcPct val="100000"/>
              </a:lnSpc>
              <a:spcBef>
                <a:spcPct val="0"/>
              </a:spcBef>
              <a:spcAft>
                <a:spcPct val="0"/>
              </a:spcAft>
              <a:buClrTx/>
              <a:buSzTx/>
              <a:buFontTx/>
              <a:buNone/>
              <a:tabLst/>
            </a:pPr>
            <a:r>
              <a:rPr kumimoji="0" lang="sv-SE" altLang="sv-SE" sz="1333" b="0" i="0" u="none" strike="noStrike" cap="none" normalizeH="0" baseline="0" smtClean="0">
                <a:ln>
                  <a:noFill/>
                </a:ln>
                <a:solidFill>
                  <a:srgbClr val="7F7F7F"/>
                </a:solidFill>
                <a:effectLst/>
                <a:latin typeface="Arial" pitchFamily="34" charset="0"/>
                <a:ea typeface="Times New Roman" pitchFamily="18" charset="0"/>
                <a:cs typeface="Arial" pitchFamily="34" charset="0"/>
              </a:rPr>
              <a:t>	</a:t>
            </a:r>
            <a:endParaRPr kumimoji="0" lang="sv-SE" altLang="sv-SE" sz="2400" b="0" i="0" u="none" strike="noStrike" cap="none" normalizeH="0" baseline="0" smtClean="0">
              <a:ln>
                <a:noFill/>
              </a:ln>
              <a:solidFill>
                <a:schemeClr val="tx1"/>
              </a:solidFill>
              <a:effectLst/>
              <a:latin typeface="Arial" pitchFamily="34" charset="0"/>
              <a:cs typeface="Arial" pitchFamily="34" charset="0"/>
            </a:endParaRPr>
          </a:p>
        </p:txBody>
      </p:sp>
      <p:sp>
        <p:nvSpPr>
          <p:cNvPr id="18" name="Rektangel 17"/>
          <p:cNvSpPr/>
          <p:nvPr userDrawn="1"/>
        </p:nvSpPr>
        <p:spPr>
          <a:xfrm>
            <a:off x="638239" y="6365068"/>
            <a:ext cx="2289409" cy="297454"/>
          </a:xfrm>
          <a:prstGeom prst="rect">
            <a:avLst/>
          </a:prstGeom>
        </p:spPr>
        <p:txBody>
          <a:bodyPr wrap="none">
            <a:spAutoFit/>
          </a:bodyPr>
          <a:lstStyle/>
          <a:p>
            <a:pPr algn="r"/>
            <a:r>
              <a:rPr lang="sv-SE" sz="1333" dirty="0" smtClean="0">
                <a:solidFill>
                  <a:schemeClr val="tx1"/>
                </a:solidFill>
                <a:latin typeface="+mj-lt"/>
              </a:rPr>
              <a:t>Sydöstra sjukvårdsregionen</a:t>
            </a:r>
            <a:endParaRPr lang="sv-SE" sz="1467" dirty="0">
              <a:solidFill>
                <a:schemeClr val="tx1"/>
              </a:solidFill>
              <a:latin typeface="+mj-lt"/>
            </a:endParaRPr>
          </a:p>
        </p:txBody>
      </p:sp>
    </p:spTree>
    <p:extLst>
      <p:ext uri="{BB962C8B-B14F-4D97-AF65-F5344CB8AC3E}">
        <p14:creationId xmlns:p14="http://schemas.microsoft.com/office/powerpoint/2010/main" val="10031059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6" r:id="rId10"/>
  </p:sldLayoutIdLst>
  <p:timing>
    <p:tnLst>
      <p:par>
        <p:cTn id="1" dur="indefinite" restart="never" nodeType="tmRoot"/>
      </p:par>
    </p:tnLst>
  </p:timing>
  <p:hf sldNum="0" hdr="0" dt="0"/>
  <p:txStyles>
    <p:titleStyle>
      <a:lvl1pPr algn="l" defTabSz="1219170" rtl="0" eaLnBrk="1" latinLnBrk="0" hangingPunct="1">
        <a:spcBef>
          <a:spcPct val="0"/>
        </a:spcBef>
        <a:buNone/>
        <a:defRPr sz="5333" kern="1200">
          <a:solidFill>
            <a:schemeClr val="tx1"/>
          </a:solidFill>
          <a:latin typeface="Arial" panose="020B0604020202020204" pitchFamily="34" charset="0"/>
          <a:ea typeface="+mj-ea"/>
          <a:cs typeface="Arial" panose="020B0604020202020204" pitchFamily="34" charset="0"/>
        </a:defRPr>
      </a:lvl1pPr>
    </p:titleStyle>
    <p:bodyStyle>
      <a:lvl1pPr marL="0" marR="0" indent="0" algn="l" defTabSz="1219170" rtl="0" eaLnBrk="1" fontAlgn="auto" latinLnBrk="0" hangingPunct="1">
        <a:lnSpc>
          <a:spcPct val="100000"/>
        </a:lnSpc>
        <a:spcBef>
          <a:spcPct val="20000"/>
        </a:spcBef>
        <a:spcAft>
          <a:spcPts val="0"/>
        </a:spcAft>
        <a:buClrTx/>
        <a:buSzTx/>
        <a:buFontTx/>
        <a:buNone/>
        <a:tabLst/>
        <a:defRPr sz="3733" kern="1200">
          <a:solidFill>
            <a:schemeClr val="tx1"/>
          </a:solidFill>
          <a:latin typeface="Arial" panose="020B0604020202020204" pitchFamily="34" charset="0"/>
          <a:ea typeface="+mn-ea"/>
          <a:cs typeface="Arial" panose="020B0604020202020204" pitchFamily="34" charset="0"/>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Arial" panose="020B0604020202020204" pitchFamily="34" charset="0"/>
          <a:ea typeface="+mn-ea"/>
          <a:cs typeface="Arial" panose="020B0604020202020204" pitchFamily="34" charset="0"/>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Arial" panose="020B0604020202020204" pitchFamily="34" charset="0"/>
          <a:ea typeface="+mn-ea"/>
          <a:cs typeface="Arial" panose="020B0604020202020204" pitchFamily="34" charset="0"/>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Arial" panose="020B0604020202020204" pitchFamily="34" charset="0"/>
          <a:ea typeface="+mn-ea"/>
          <a:cs typeface="Arial" panose="020B0604020202020204" pitchFamily="34" charset="0"/>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sv-SE"/>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Jorgen.Bergstrom@regionostergotland.se tel 073 027 72 94</a:t>
            </a:r>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F353E7-037B-40A6-99ED-CBA0632E9B29}" type="slidenum">
              <a:rPr lang="sv-SE" smtClean="0"/>
              <a:t>‹#›</a:t>
            </a:fld>
            <a:endParaRPr lang="sv-SE"/>
          </a:p>
        </p:txBody>
      </p:sp>
    </p:spTree>
    <p:extLst>
      <p:ext uri="{BB962C8B-B14F-4D97-AF65-F5344CB8AC3E}">
        <p14:creationId xmlns:p14="http://schemas.microsoft.com/office/powerpoint/2010/main" val="2188968985"/>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orgen.Bergstrom@regionostergotland.se"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hyperlink" Target="https://www.lanseringvipsydostra.se/aktuell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www.socialstyrelsen.se/kunskapsstod-och-regler/regler-och-riktlinjer/nationella-riktlinjer/riktlinjer-och-utvarderingar/adhd-och-autism/"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hyperlink" Target="https://www.socialstyrelsen.se/globalassets/sharepoint-dokument/artikelkatalog/nationella-riktlinjer/2022-10-8100.pdf" TargetMode="External"/><Relationship Id="rId4" Type="http://schemas.openxmlformats.org/officeDocument/2006/relationships/hyperlink" Target="https://www.socialstyrelsen.se/globalassets/sharepoint-dokument/artikelkatalog/nationella-riktlinjer/2022-10-8100-kunskapsunderlag.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hyperlink" Target="http://www.socialstyrelsen.se/kunskapsstod-och-regler/regler-och-riktlinjer/nationella-riktlinjer/riktlinjer-och-utvarderingar/adhd-och-autism/"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hyperlink" Target="https://www.socialstyrelsen.se/globalassets/sharepoint-dokument/artikelkatalog/nationella-riktlinjer/2022-10-8100.pdf" TargetMode="External"/><Relationship Id="rId4" Type="http://schemas.openxmlformats.org/officeDocument/2006/relationships/hyperlink" Target="https://www.socialstyrelsen.se/globalassets/sharepoint-dokument/artikelkatalog/nationella-riktlinjer/2022-10-8100-kunskapsunderlag.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mailto:jorgen.bergstrom@regionostergotland.se" TargetMode="External"/><Relationship Id="rId2" Type="http://schemas.openxmlformats.org/officeDocument/2006/relationships/hyperlink" Target="https://www.lanseringvipsydostra.se/aktuellt/"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mailto:jorgen.bergstrom@regionostergotland.se" TargetMode="External"/><Relationship Id="rId7" Type="http://schemas.openxmlformats.org/officeDocument/2006/relationships/hyperlink" Target="https://regionostergotland-se.zoom.us/j/85757135147?pwd=M1R2R2Y0UnZWTnh0Z2Y2MHhaclV0QT09" TargetMode="External"/><Relationship Id="rId2" Type="http://schemas.openxmlformats.org/officeDocument/2006/relationships/notesSlide" Target="../notesSlides/notesSlide6.xml"/><Relationship Id="rId1" Type="http://schemas.openxmlformats.org/officeDocument/2006/relationships/slideLayout" Target="../slideLayouts/slideLayout10.xml"/><Relationship Id="rId6" Type="http://schemas.openxmlformats.org/officeDocument/2006/relationships/hyperlink" Target="https://us02web.zoom.us/j/89395859014?pwd=eEh6eGhsR2VUbUNHRzdMTHZZUUNoQT09" TargetMode="External"/><Relationship Id="rId5" Type="http://schemas.openxmlformats.org/officeDocument/2006/relationships/hyperlink" Target="https://regionostergotland-se.zoom.us/j/89077228302?pwd=eUFFandYRmxGNEt4aERsY2FGSzhSUT09" TargetMode="External"/><Relationship Id="rId4" Type="http://schemas.openxmlformats.org/officeDocument/2006/relationships/hyperlink" Target="https://regionostergotland-se.zoom.us/j/82339883191?pwd=bFAzWGExaW9WblVURE1CdE1lYzBjZz09"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Jorgen.Bergstrom@regionostergotland.se" TargetMode="External"/><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hyperlink" Target="https://www.lanseringvipsydostra.se/aktuellt/"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mailto:jorgen.bergstrom@regionostergotland.se" TargetMode="External"/><Relationship Id="rId7" Type="http://schemas.openxmlformats.org/officeDocument/2006/relationships/hyperlink" Target="https://regionostergotland-se.zoom.us/j/85757135147?pwd=M1R2R2Y0UnZWTnh0Z2Y2MHhaclV0QT09" TargetMode="External"/><Relationship Id="rId2" Type="http://schemas.openxmlformats.org/officeDocument/2006/relationships/notesSlide" Target="../notesSlides/notesSlide7.xml"/><Relationship Id="rId1" Type="http://schemas.openxmlformats.org/officeDocument/2006/relationships/slideLayout" Target="../slideLayouts/slideLayout10.xml"/><Relationship Id="rId6" Type="http://schemas.openxmlformats.org/officeDocument/2006/relationships/hyperlink" Target="https://us02web.zoom.us/j/89395859014?pwd=eEh6eGhsR2VUbUNHRzdMTHZZUUNoQT09" TargetMode="External"/><Relationship Id="rId5" Type="http://schemas.openxmlformats.org/officeDocument/2006/relationships/hyperlink" Target="https://regionostergotland-se.zoom.us/j/89077228302?pwd=eUFFandYRmxGNEt4aERsY2FGSzhSUT09" TargetMode="External"/><Relationship Id="rId4" Type="http://schemas.openxmlformats.org/officeDocument/2006/relationships/hyperlink" Target="https://regionostergotland-se.zoom.us/j/82339883191?pwd=bFAzWGExaW9WblVURE1CdE1lYzBjZz09"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rgen.bergstrom@regionostergotland.se" TargetMode="External"/><Relationship Id="rId7" Type="http://schemas.openxmlformats.org/officeDocument/2006/relationships/hyperlink" Target="https://regionostergotland-se.zoom.us/j/85757135147?pwd=M1R2R2Y0UnZWTnh0Z2Y2MHhaclV0QT09" TargetMode="External"/><Relationship Id="rId2" Type="http://schemas.openxmlformats.org/officeDocument/2006/relationships/notesSlide" Target="../notesSlides/notesSlide8.xml"/><Relationship Id="rId1" Type="http://schemas.openxmlformats.org/officeDocument/2006/relationships/slideLayout" Target="../slideLayouts/slideLayout10.xml"/><Relationship Id="rId6" Type="http://schemas.openxmlformats.org/officeDocument/2006/relationships/hyperlink" Target="https://us02web.zoom.us/j/89395859014?pwd=eEh6eGhsR2VUbUNHRzdMTHZZUUNoQT09" TargetMode="External"/><Relationship Id="rId5" Type="http://schemas.openxmlformats.org/officeDocument/2006/relationships/hyperlink" Target="https://regionostergotland-se.zoom.us/j/89077228302?pwd=eUFFandYRmxGNEt4aERsY2FGSzhSUT09" TargetMode="External"/><Relationship Id="rId4" Type="http://schemas.openxmlformats.org/officeDocument/2006/relationships/hyperlink" Target="https://us02web.zoom.us/j/86597602450?pwd=VWlSSzBkc2tsSzFLZ2VaY3BjUG5rQT09"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mailto:jorgen.bergstrom@regionostergotland.se" TargetMode="Externa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hyperlink" Target="mailto:jorgen.bergstrom@regionostergotland.se" TargetMode="Externa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hyperlink" Target="mailto:jorgen.bergstrom@regionostergotland.se" TargetMode="Externa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hyperlink" Target="http://www.socialstyrelsen.se/kunskapsstod-och-regler/regler-och-riktlinjer/nationella-riktlinjer/riktlinjer-och-utvarderingar/adhd-och-autism/" TargetMode="External"/><Relationship Id="rId7" Type="http://schemas.openxmlformats.org/officeDocument/2006/relationships/hyperlink" Target="https://www.lanseringvipsydostra.se/aktuellt/"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hyperlink" Target="mailto:Jorgen.Bergstrom@regionostergotland.se" TargetMode="External"/><Relationship Id="rId5" Type="http://schemas.openxmlformats.org/officeDocument/2006/relationships/hyperlink" Target="https://www.socialstyrelsen.se/globalassets/sharepoint-dokument/artikelkatalog/nationella-riktlinjer/2022-10-8100.pdf" TargetMode="External"/><Relationship Id="rId4" Type="http://schemas.openxmlformats.org/officeDocument/2006/relationships/hyperlink" Target="https://www.socialstyrelsen.se/globalassets/sharepoint-dokument/artikelkatalog/nationella-riktlinjer/2022-10-8100-kunskapsunderlag.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Jorgen.Bergstrom@regionostergotland.se" TargetMode="External"/><Relationship Id="rId2" Type="http://schemas.openxmlformats.org/officeDocument/2006/relationships/image" Target="../media/image6.png"/><Relationship Id="rId1" Type="http://schemas.openxmlformats.org/officeDocument/2006/relationships/slideLayout" Target="../slideLayouts/slideLayout6.xml"/><Relationship Id="rId4" Type="http://schemas.openxmlformats.org/officeDocument/2006/relationships/hyperlink" Target="https://www.lanseringvipsydostra.se/aktuellt/"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hyperlink" Target="https://www.lanseringvipsydostra.se/aktuellt/" TargetMode="External"/><Relationship Id="rId4" Type="http://schemas.openxmlformats.org/officeDocument/2006/relationships/hyperlink" Target="mailto:Jorgen.Bergstrom@regionostergotland.s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Jorgen.Bergstrom@regionostergotland.se" TargetMode="External"/><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hyperlink" Target="https://www.lanseringvipsydostra.se/aktuell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www.lanseringvipsydostra.se/aktuellt/" TargetMode="External"/><Relationship Id="rId2" Type="http://schemas.openxmlformats.org/officeDocument/2006/relationships/hyperlink" Target="https://link.webropolsurveys.com/S/398116EA8548A941"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www.socialstyrelsen.se/kunskapsstod-och-regler/regler-och-riktlinjer/nationella-riktlinjer/riktlinjer-och-utvarderingar/adhd-och-autism/"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ubrik 1"/>
          <p:cNvSpPr>
            <a:spLocks noGrp="1"/>
          </p:cNvSpPr>
          <p:nvPr>
            <p:ph type="title"/>
          </p:nvPr>
        </p:nvSpPr>
        <p:spPr>
          <a:xfrm>
            <a:off x="374072" y="1747880"/>
            <a:ext cx="11089116" cy="3033409"/>
          </a:xfrm>
        </p:spPr>
        <p:txBody>
          <a:bodyPr>
            <a:normAutofit/>
          </a:bodyPr>
          <a:lstStyle/>
          <a:p>
            <a:r>
              <a:rPr lang="sv-SE" altLang="sv-SE" sz="3200" dirty="0" smtClean="0"/>
              <a:t>Remissprocess Nationella riktlinjer ADHD och Autism</a:t>
            </a:r>
            <a:br>
              <a:rPr lang="sv-SE" altLang="sv-SE" sz="3200" dirty="0" smtClean="0"/>
            </a:br>
            <a:r>
              <a:rPr lang="sv-SE" altLang="sv-SE" sz="3200" dirty="0"/>
              <a:t/>
            </a:r>
            <a:br>
              <a:rPr lang="sv-SE" altLang="sv-SE" sz="3200" dirty="0"/>
            </a:br>
            <a:r>
              <a:rPr lang="sv-SE" altLang="sv-SE" sz="3200" dirty="0" smtClean="0"/>
              <a:t>221020-221115 (Region)</a:t>
            </a:r>
            <a:br>
              <a:rPr lang="sv-SE" altLang="sv-SE" sz="3200" dirty="0" smtClean="0"/>
            </a:br>
            <a:r>
              <a:rPr lang="sv-SE" altLang="sv-SE" sz="3200" dirty="0" smtClean="0"/>
              <a:t/>
            </a:r>
            <a:br>
              <a:rPr lang="sv-SE" altLang="sv-SE" sz="3200" dirty="0" smtClean="0"/>
            </a:br>
            <a:r>
              <a:rPr lang="sv-SE" altLang="sv-SE" sz="3200" dirty="0" smtClean="0"/>
              <a:t>221020-221216 (Kommun)</a:t>
            </a:r>
            <a:endParaRPr lang="sv-SE" altLang="sv-SE" sz="3200" dirty="0"/>
          </a:p>
        </p:txBody>
      </p:sp>
      <p:sp>
        <p:nvSpPr>
          <p:cNvPr id="2" name="textruta 1"/>
          <p:cNvSpPr txBox="1"/>
          <p:nvPr/>
        </p:nvSpPr>
        <p:spPr>
          <a:xfrm>
            <a:off x="1600200" y="220134"/>
            <a:ext cx="11600567" cy="369332"/>
          </a:xfrm>
          <a:prstGeom prst="rect">
            <a:avLst/>
          </a:prstGeom>
          <a:noFill/>
        </p:spPr>
        <p:txBody>
          <a:bodyPr wrap="square" rtlCol="0">
            <a:spAutoFit/>
          </a:bodyPr>
          <a:lstStyle/>
          <a:p>
            <a:r>
              <a:rPr lang="sv-SE" dirty="0" smtClean="0">
                <a:hlinkClick r:id="rId3"/>
              </a:rPr>
              <a:t>Jorgen.Bergstrom@regionostergotland.se</a:t>
            </a:r>
            <a:r>
              <a:rPr lang="sv-SE" dirty="0" smtClean="0"/>
              <a:t> </a:t>
            </a:r>
            <a:r>
              <a:rPr lang="sv-SE" dirty="0" err="1" smtClean="0"/>
              <a:t>tel</a:t>
            </a:r>
            <a:r>
              <a:rPr lang="sv-SE" dirty="0" smtClean="0"/>
              <a:t> 073 027 72 </a:t>
            </a:r>
            <a:r>
              <a:rPr lang="sv-SE" dirty="0"/>
              <a:t>94 </a:t>
            </a:r>
            <a:r>
              <a:rPr lang="sv-SE" dirty="0">
                <a:hlinkClick r:id="rId4"/>
              </a:rPr>
              <a:t>https://www.lanseringvipsydostra.se/aktuellt/</a:t>
            </a:r>
            <a:endParaRPr lang="sv-SE" dirty="0"/>
          </a:p>
        </p:txBody>
      </p:sp>
    </p:spTree>
    <p:extLst>
      <p:ext uri="{BB962C8B-B14F-4D97-AF65-F5344CB8AC3E}">
        <p14:creationId xmlns:p14="http://schemas.microsoft.com/office/powerpoint/2010/main" val="24063157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Två delar </a:t>
            </a:r>
            <a:endParaRPr lang="sv-SE" dirty="0"/>
          </a:p>
        </p:txBody>
      </p:sp>
      <p:sp>
        <p:nvSpPr>
          <p:cNvPr id="3" name="Platshållare för innehåll 2"/>
          <p:cNvSpPr>
            <a:spLocks noGrp="1"/>
          </p:cNvSpPr>
          <p:nvPr>
            <p:ph idx="1"/>
          </p:nvPr>
        </p:nvSpPr>
        <p:spPr/>
        <p:txBody>
          <a:bodyPr/>
          <a:lstStyle/>
          <a:p>
            <a:pPr marL="742950" indent="-742950">
              <a:buAutoNum type="arabicPeriod"/>
            </a:pPr>
            <a:r>
              <a:rPr lang="sv-SE" dirty="0" smtClean="0"/>
              <a:t>Besvara en web enkät – ger oss en grov GAP analys </a:t>
            </a:r>
          </a:p>
          <a:p>
            <a:pPr marL="742950" indent="-742950">
              <a:buAutoNum type="arabicPeriod"/>
            </a:pPr>
            <a:r>
              <a:rPr lang="sv-SE" dirty="0" smtClean="0"/>
              <a:t>Kommentarer/reflektioner kopplat till innehåll </a:t>
            </a:r>
            <a:endParaRPr lang="sv-SE" dirty="0"/>
          </a:p>
        </p:txBody>
      </p:sp>
    </p:spTree>
    <p:extLst>
      <p:ext uri="{BB962C8B-B14F-4D97-AF65-F5344CB8AC3E}">
        <p14:creationId xmlns:p14="http://schemas.microsoft.com/office/powerpoint/2010/main" val="2077599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nodeType="clickEffect">
                                  <p:stCondLst>
                                    <p:cond delay="0"/>
                                  </p:stCondLst>
                                  <p:childTnLst>
                                    <p:animEffect transition="out" filter="fade">
                                      <p:cBhvr>
                                        <p:cTn id="6" dur="2000"/>
                                        <p:tgtEl>
                                          <p:spTgt spid="3">
                                            <p:txEl>
                                              <p:pRg st="0" end="0"/>
                                            </p:txEl>
                                          </p:spTgt>
                                        </p:tgtEl>
                                      </p:cBhvr>
                                    </p:animEffect>
                                    <p:anim calcmode="lin" valueType="num">
                                      <p:cBhvr>
                                        <p:cTn id="7" dur="2000"/>
                                        <p:tgtEl>
                                          <p:spTgt spid="3">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3">
                                            <p:txEl>
                                              <p:pRg st="0" end="0"/>
                                            </p:txEl>
                                          </p:spTgt>
                                        </p:tgtEl>
                                        <p:attrNameLst>
                                          <p:attrName>ppt_h</p:attrName>
                                        </p:attrNameLst>
                                      </p:cBhvr>
                                      <p:tavLst>
                                        <p:tav tm="0">
                                          <p:val>
                                            <p:strVal val="ppt_h"/>
                                          </p:val>
                                        </p:tav>
                                        <p:tav tm="100000">
                                          <p:val>
                                            <p:strVal val="ppt_h"/>
                                          </p:val>
                                        </p:tav>
                                      </p:tavLst>
                                    </p:anim>
                                    <p:set>
                                      <p:cBhvr>
                                        <p:cTn id="9"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372533" y="4693860"/>
            <a:ext cx="11706475" cy="646331"/>
          </a:xfrm>
          <a:prstGeom prst="rect">
            <a:avLst/>
          </a:prstGeom>
        </p:spPr>
        <p:txBody>
          <a:bodyPr wrap="square">
            <a:spAutoFit/>
          </a:bodyPr>
          <a:lstStyle/>
          <a:p>
            <a:r>
              <a:rPr lang="sv-SE" dirty="0" smtClean="0">
                <a:latin typeface="+mj-lt"/>
                <a:hlinkClick r:id="rId3"/>
              </a:rPr>
              <a:t>www.socialstyrelsen.se/kunskapsstod-och-regler/regler-och-riktlinjer/nationella-riktlinjer/riktlinjer-och-utvarderingar/adhd-och-autism</a:t>
            </a:r>
            <a:r>
              <a:rPr lang="sv-SE" dirty="0">
                <a:latin typeface="+mj-lt"/>
                <a:hlinkClick r:id="rId3"/>
              </a:rPr>
              <a:t>/</a:t>
            </a:r>
            <a:endParaRPr lang="sv-SE" dirty="0">
              <a:latin typeface="+mj-lt"/>
            </a:endParaRPr>
          </a:p>
        </p:txBody>
      </p:sp>
      <p:sp>
        <p:nvSpPr>
          <p:cNvPr id="8" name="textruta 7"/>
          <p:cNvSpPr txBox="1"/>
          <p:nvPr/>
        </p:nvSpPr>
        <p:spPr>
          <a:xfrm>
            <a:off x="372532" y="4047529"/>
            <a:ext cx="11387667" cy="646331"/>
          </a:xfrm>
          <a:prstGeom prst="rect">
            <a:avLst/>
          </a:prstGeom>
          <a:noFill/>
        </p:spPr>
        <p:txBody>
          <a:bodyPr wrap="square" rtlCol="0">
            <a:spAutoFit/>
          </a:bodyPr>
          <a:lstStyle/>
          <a:p>
            <a:r>
              <a:rPr lang="sv-SE" b="1" dirty="0" smtClean="0">
                <a:latin typeface="+mj-lt"/>
              </a:rPr>
              <a:t>Huvudsidan för riktlinjerna där det även finns material om indikatorer och en mer publik sammanfattning: </a:t>
            </a:r>
            <a:endParaRPr lang="sv-SE" b="1" dirty="0">
              <a:latin typeface="+mj-lt"/>
            </a:endParaRPr>
          </a:p>
        </p:txBody>
      </p:sp>
      <p:sp>
        <p:nvSpPr>
          <p:cNvPr id="9" name="Rektangel 8"/>
          <p:cNvSpPr/>
          <p:nvPr/>
        </p:nvSpPr>
        <p:spPr>
          <a:xfrm>
            <a:off x="372533" y="2650066"/>
            <a:ext cx="11557000" cy="923330"/>
          </a:xfrm>
          <a:prstGeom prst="rect">
            <a:avLst/>
          </a:prstGeom>
        </p:spPr>
        <p:txBody>
          <a:bodyPr wrap="square">
            <a:spAutoFit/>
          </a:bodyPr>
          <a:lstStyle/>
          <a:p>
            <a:r>
              <a:rPr lang="sv-SE" b="1" dirty="0" smtClean="0">
                <a:latin typeface="+mj-lt"/>
              </a:rPr>
              <a:t>Rekommendationer och kunskapsunderlag(fördjupningsmaterial): </a:t>
            </a:r>
          </a:p>
          <a:p>
            <a:r>
              <a:rPr lang="sv-SE" dirty="0" smtClean="0">
                <a:latin typeface="+mj-lt"/>
                <a:hlinkClick r:id="rId4"/>
              </a:rPr>
              <a:t>https</a:t>
            </a:r>
            <a:r>
              <a:rPr lang="sv-SE" dirty="0">
                <a:latin typeface="+mj-lt"/>
                <a:hlinkClick r:id="rId4"/>
              </a:rPr>
              <a:t>://www.socialstyrelsen.se/globalassets/sharepoint-dokument/artikelkatalog/nationella-riktlinjer/2022-10-8100-kunskapsunderlag.pdf</a:t>
            </a:r>
            <a:endParaRPr lang="sv-SE" dirty="0">
              <a:latin typeface="+mj-lt"/>
            </a:endParaRPr>
          </a:p>
        </p:txBody>
      </p:sp>
      <p:sp>
        <p:nvSpPr>
          <p:cNvPr id="13" name="Rektangel 12"/>
          <p:cNvSpPr/>
          <p:nvPr/>
        </p:nvSpPr>
        <p:spPr>
          <a:xfrm>
            <a:off x="372532" y="1420791"/>
            <a:ext cx="11557001" cy="923330"/>
          </a:xfrm>
          <a:prstGeom prst="rect">
            <a:avLst/>
          </a:prstGeom>
        </p:spPr>
        <p:txBody>
          <a:bodyPr wrap="square">
            <a:spAutoFit/>
          </a:bodyPr>
          <a:lstStyle/>
          <a:p>
            <a:r>
              <a:rPr lang="sv-SE" b="1" dirty="0">
                <a:latin typeface="+mj-lt"/>
              </a:rPr>
              <a:t>Prioriteringsstöd till beslutsfattare och chefer (</a:t>
            </a:r>
            <a:r>
              <a:rPr lang="sv-SE" b="1" dirty="0" smtClean="0">
                <a:latin typeface="+mj-lt"/>
              </a:rPr>
              <a:t>huvudrapporten): </a:t>
            </a:r>
            <a:r>
              <a:rPr lang="sv-SE" dirty="0" smtClean="0">
                <a:latin typeface="+mj-lt"/>
                <a:hlinkClick r:id="rId5"/>
              </a:rPr>
              <a:t>https</a:t>
            </a:r>
            <a:r>
              <a:rPr lang="sv-SE" dirty="0">
                <a:latin typeface="+mj-lt"/>
                <a:hlinkClick r:id="rId5"/>
              </a:rPr>
              <a:t>://www.socialstyrelsen.se/globalassets/sharepoint-dokument/artikelkatalog/nationella-riktlinjer/2022-10-8100.pdf</a:t>
            </a:r>
            <a:endParaRPr lang="sv-SE" dirty="0">
              <a:latin typeface="+mj-lt"/>
            </a:endParaRPr>
          </a:p>
        </p:txBody>
      </p:sp>
    </p:spTree>
    <p:extLst>
      <p:ext uri="{BB962C8B-B14F-4D97-AF65-F5344CB8AC3E}">
        <p14:creationId xmlns:p14="http://schemas.microsoft.com/office/powerpoint/2010/main" val="1375456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017539" y="309941"/>
            <a:ext cx="9417963" cy="646331"/>
          </a:xfrm>
          <a:prstGeom prst="rect">
            <a:avLst/>
          </a:prstGeom>
        </p:spPr>
        <p:txBody>
          <a:bodyPr wrap="none">
            <a:spAutoFit/>
          </a:bodyPr>
          <a:lstStyle/>
          <a:p>
            <a:r>
              <a:rPr lang="sv-SE" sz="3600" dirty="0">
                <a:latin typeface="+mj-lt"/>
              </a:rPr>
              <a:t>Kommentarer/reflektioner kopplat till innehåll </a:t>
            </a:r>
          </a:p>
        </p:txBody>
      </p:sp>
      <p:sp>
        <p:nvSpPr>
          <p:cNvPr id="3" name="textruta 2"/>
          <p:cNvSpPr txBox="1"/>
          <p:nvPr/>
        </p:nvSpPr>
        <p:spPr>
          <a:xfrm>
            <a:off x="1017539" y="1100821"/>
            <a:ext cx="10903528" cy="5893921"/>
          </a:xfrm>
          <a:prstGeom prst="rect">
            <a:avLst/>
          </a:prstGeom>
          <a:noFill/>
        </p:spPr>
        <p:txBody>
          <a:bodyPr wrap="square" rtlCol="0">
            <a:spAutoFit/>
          </a:bodyPr>
          <a:lstStyle/>
          <a:p>
            <a:r>
              <a:rPr lang="sv-SE" sz="1100" dirty="0" smtClean="0"/>
              <a:t>Ni behöver såklart inte korrekturläsa men hittar ni språkfel eller syftningsfel så kan ni meddela mig så meddelar jag Socialstyrelsen.</a:t>
            </a:r>
          </a:p>
          <a:p>
            <a:endParaRPr lang="sv-SE" dirty="0">
              <a:latin typeface="+mj-lt"/>
            </a:endParaRPr>
          </a:p>
          <a:p>
            <a:r>
              <a:rPr lang="sv-SE" sz="1400" dirty="0" smtClean="0">
                <a:latin typeface="+mj-lt"/>
              </a:rPr>
              <a:t>Ni bör inte kunna hitta felaktigheter i sakfrågor </a:t>
            </a:r>
          </a:p>
          <a:p>
            <a:endParaRPr lang="sv-SE" sz="1400" dirty="0" smtClean="0">
              <a:latin typeface="+mj-lt"/>
            </a:endParaRPr>
          </a:p>
          <a:p>
            <a:r>
              <a:rPr lang="sv-SE" sz="1400" dirty="0" smtClean="0">
                <a:latin typeface="+mj-lt"/>
              </a:rPr>
              <a:t>Men det finns ju vetenskapligt material som jag känner till men som man verkar ha missat?! Nja, titta i </a:t>
            </a:r>
            <a:r>
              <a:rPr lang="sv-SE" sz="1400" dirty="0">
                <a:latin typeface="+mj-lt"/>
              </a:rPr>
              <a:t>”Rekommendationer och kunskapsunderlag” </a:t>
            </a:r>
          </a:p>
          <a:p>
            <a:endParaRPr lang="sv-SE" sz="1400" dirty="0">
              <a:latin typeface="+mj-lt"/>
            </a:endParaRPr>
          </a:p>
          <a:p>
            <a:r>
              <a:rPr lang="sv-SE" sz="1400" dirty="0" smtClean="0">
                <a:latin typeface="+mj-lt"/>
              </a:rPr>
              <a:t>Ni kan avgränsa er till sidan 1-43 om ni arbetar i huvudrapporten och sedan fördjupa er vid behov i ”Rekommendationer </a:t>
            </a:r>
            <a:r>
              <a:rPr lang="sv-SE" sz="1400" dirty="0">
                <a:latin typeface="+mj-lt"/>
              </a:rPr>
              <a:t>och </a:t>
            </a:r>
            <a:r>
              <a:rPr lang="sv-SE" sz="1400" dirty="0" smtClean="0">
                <a:latin typeface="+mj-lt"/>
              </a:rPr>
              <a:t>kunskapsunderlag” </a:t>
            </a:r>
            <a:endParaRPr lang="sv-SE" sz="1400" dirty="0">
              <a:latin typeface="+mj-lt"/>
            </a:endParaRPr>
          </a:p>
          <a:p>
            <a:endParaRPr lang="sv-SE" sz="1400" dirty="0" smtClean="0">
              <a:latin typeface="+mj-lt"/>
            </a:endParaRPr>
          </a:p>
          <a:p>
            <a:r>
              <a:rPr lang="sv-SE" sz="1400" dirty="0" smtClean="0">
                <a:latin typeface="+mj-lt"/>
              </a:rPr>
              <a:t>Fokusera på rekommendationerna. Svårigheter med tillämpning som ni tycker har missats? För hög rekommendation? För låg rekommendation? </a:t>
            </a:r>
            <a:endParaRPr lang="sv-SE" sz="1400" dirty="0">
              <a:latin typeface="+mj-lt"/>
            </a:endParaRPr>
          </a:p>
          <a:p>
            <a:endParaRPr lang="sv-SE" sz="1400" dirty="0">
              <a:latin typeface="+mj-lt"/>
            </a:endParaRPr>
          </a:p>
          <a:p>
            <a:r>
              <a:rPr lang="sv-SE" sz="1400" dirty="0" smtClean="0">
                <a:latin typeface="+mj-lt"/>
              </a:rPr>
              <a:t>Praktiserar ni det som anges som FoU i ordinarie verksamhet? Reflektera gärna över riktlinjens rekommendation </a:t>
            </a:r>
          </a:p>
          <a:p>
            <a:endParaRPr lang="sv-SE" sz="1400" dirty="0">
              <a:latin typeface="+mj-lt"/>
            </a:endParaRPr>
          </a:p>
          <a:p>
            <a:r>
              <a:rPr lang="sv-SE" sz="1400" dirty="0">
                <a:latin typeface="+mj-lt"/>
              </a:rPr>
              <a:t>Praktiserar </a:t>
            </a:r>
            <a:r>
              <a:rPr lang="sv-SE" sz="1400" dirty="0" smtClean="0">
                <a:latin typeface="+mj-lt"/>
              </a:rPr>
              <a:t>ni </a:t>
            </a:r>
            <a:r>
              <a:rPr lang="sv-SE" sz="1400" dirty="0">
                <a:latin typeface="+mj-lt"/>
              </a:rPr>
              <a:t>det som anges som </a:t>
            </a:r>
            <a:r>
              <a:rPr lang="sv-SE" sz="1400" dirty="0" smtClean="0">
                <a:latin typeface="+mj-lt"/>
              </a:rPr>
              <a:t>Icke-göra </a:t>
            </a:r>
            <a:r>
              <a:rPr lang="sv-SE" sz="1400" dirty="0">
                <a:latin typeface="+mj-lt"/>
              </a:rPr>
              <a:t>i ordinarie verksamhet? Reflektera gärna över riktlinjens rekommendation </a:t>
            </a:r>
          </a:p>
          <a:p>
            <a:endParaRPr lang="sv-SE" sz="1400" dirty="0" smtClean="0">
              <a:latin typeface="+mj-lt"/>
            </a:endParaRPr>
          </a:p>
          <a:p>
            <a:r>
              <a:rPr lang="sv-SE" sz="1400" dirty="0" smtClean="0">
                <a:latin typeface="+mj-lt"/>
              </a:rPr>
              <a:t>Finns det någon metodik som i nuläget praktiseras brett som ni helt saknar? Det bör det inte göra men frågan kan reflekteras över</a:t>
            </a:r>
          </a:p>
          <a:p>
            <a:endParaRPr lang="sv-SE" sz="1400" dirty="0">
              <a:latin typeface="+mj-lt"/>
            </a:endParaRPr>
          </a:p>
          <a:p>
            <a:r>
              <a:rPr lang="sv-SE" sz="1400" dirty="0" smtClean="0">
                <a:latin typeface="+mj-lt"/>
              </a:rPr>
              <a:t>Ni kanske inte kommer att ha så många kommentarer eller reflektioner – det är inte ett tecken på underprestation  </a:t>
            </a:r>
          </a:p>
          <a:p>
            <a:endParaRPr lang="sv-SE" sz="1400" dirty="0">
              <a:latin typeface="+mj-lt"/>
            </a:endParaRPr>
          </a:p>
          <a:p>
            <a:r>
              <a:rPr lang="sv-SE" sz="1400" dirty="0" smtClean="0">
                <a:latin typeface="+mj-lt"/>
              </a:rPr>
              <a:t>Man behöver inte ge kommentaren att man samtycker helt med någon rekommendation – fokus på det som tillför. </a:t>
            </a:r>
          </a:p>
          <a:p>
            <a:endParaRPr lang="sv-SE" dirty="0"/>
          </a:p>
          <a:p>
            <a:endParaRPr lang="sv-SE" dirty="0"/>
          </a:p>
          <a:p>
            <a:r>
              <a:rPr lang="sv-SE" dirty="0" smtClean="0"/>
              <a:t> </a:t>
            </a:r>
            <a:endParaRPr lang="sv-SE" dirty="0"/>
          </a:p>
        </p:txBody>
      </p:sp>
    </p:spTree>
    <p:extLst>
      <p:ext uri="{BB962C8B-B14F-4D97-AF65-F5344CB8AC3E}">
        <p14:creationId xmlns:p14="http://schemas.microsoft.com/office/powerpoint/2010/main" val="37300916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372533" y="4693860"/>
            <a:ext cx="11706475" cy="646331"/>
          </a:xfrm>
          <a:prstGeom prst="rect">
            <a:avLst/>
          </a:prstGeom>
        </p:spPr>
        <p:txBody>
          <a:bodyPr wrap="square">
            <a:spAutoFit/>
          </a:bodyPr>
          <a:lstStyle/>
          <a:p>
            <a:r>
              <a:rPr lang="sv-SE" dirty="0" smtClean="0">
                <a:latin typeface="+mj-lt"/>
                <a:hlinkClick r:id="rId3"/>
              </a:rPr>
              <a:t>www.socialstyrelsen.se/kunskapsstod-och-regler/regler-och-riktlinjer/nationella-riktlinjer/riktlinjer-och-utvarderingar/adhd-och-autism</a:t>
            </a:r>
            <a:r>
              <a:rPr lang="sv-SE" dirty="0">
                <a:latin typeface="+mj-lt"/>
                <a:hlinkClick r:id="rId3"/>
              </a:rPr>
              <a:t>/</a:t>
            </a:r>
            <a:endParaRPr lang="sv-SE" dirty="0">
              <a:latin typeface="+mj-lt"/>
            </a:endParaRPr>
          </a:p>
        </p:txBody>
      </p:sp>
      <p:sp>
        <p:nvSpPr>
          <p:cNvPr id="8" name="textruta 7"/>
          <p:cNvSpPr txBox="1"/>
          <p:nvPr/>
        </p:nvSpPr>
        <p:spPr>
          <a:xfrm>
            <a:off x="372532" y="4047529"/>
            <a:ext cx="11387667" cy="646331"/>
          </a:xfrm>
          <a:prstGeom prst="rect">
            <a:avLst/>
          </a:prstGeom>
          <a:noFill/>
        </p:spPr>
        <p:txBody>
          <a:bodyPr wrap="square" rtlCol="0">
            <a:spAutoFit/>
          </a:bodyPr>
          <a:lstStyle/>
          <a:p>
            <a:r>
              <a:rPr lang="sv-SE" b="1" dirty="0" smtClean="0">
                <a:latin typeface="+mj-lt"/>
              </a:rPr>
              <a:t>Huvudsidan för riktlinjerna där det även finns material om indikatorer och en mer publik sammanfattning: </a:t>
            </a:r>
            <a:endParaRPr lang="sv-SE" b="1" dirty="0">
              <a:latin typeface="+mj-lt"/>
            </a:endParaRPr>
          </a:p>
        </p:txBody>
      </p:sp>
      <p:sp>
        <p:nvSpPr>
          <p:cNvPr id="9" name="Rektangel 8"/>
          <p:cNvSpPr/>
          <p:nvPr/>
        </p:nvSpPr>
        <p:spPr>
          <a:xfrm>
            <a:off x="372533" y="2650066"/>
            <a:ext cx="11557000" cy="923330"/>
          </a:xfrm>
          <a:prstGeom prst="rect">
            <a:avLst/>
          </a:prstGeom>
        </p:spPr>
        <p:txBody>
          <a:bodyPr wrap="square">
            <a:spAutoFit/>
          </a:bodyPr>
          <a:lstStyle/>
          <a:p>
            <a:r>
              <a:rPr lang="sv-SE" b="1" dirty="0" smtClean="0">
                <a:latin typeface="+mj-lt"/>
              </a:rPr>
              <a:t>Rekommendationer och kunskapsunderlag(fördjupningsmaterial): </a:t>
            </a:r>
          </a:p>
          <a:p>
            <a:r>
              <a:rPr lang="sv-SE" dirty="0" smtClean="0">
                <a:latin typeface="+mj-lt"/>
                <a:hlinkClick r:id="rId4"/>
              </a:rPr>
              <a:t>https</a:t>
            </a:r>
            <a:r>
              <a:rPr lang="sv-SE" dirty="0">
                <a:latin typeface="+mj-lt"/>
                <a:hlinkClick r:id="rId4"/>
              </a:rPr>
              <a:t>://www.socialstyrelsen.se/globalassets/sharepoint-dokument/artikelkatalog/nationella-riktlinjer/2022-10-8100-kunskapsunderlag.pdf</a:t>
            </a:r>
            <a:endParaRPr lang="sv-SE" dirty="0">
              <a:latin typeface="+mj-lt"/>
            </a:endParaRPr>
          </a:p>
        </p:txBody>
      </p:sp>
      <p:sp>
        <p:nvSpPr>
          <p:cNvPr id="13" name="Rektangel 12"/>
          <p:cNvSpPr/>
          <p:nvPr/>
        </p:nvSpPr>
        <p:spPr>
          <a:xfrm>
            <a:off x="372532" y="1420791"/>
            <a:ext cx="11557001" cy="923330"/>
          </a:xfrm>
          <a:prstGeom prst="rect">
            <a:avLst/>
          </a:prstGeom>
        </p:spPr>
        <p:txBody>
          <a:bodyPr wrap="square">
            <a:spAutoFit/>
          </a:bodyPr>
          <a:lstStyle/>
          <a:p>
            <a:r>
              <a:rPr lang="sv-SE" b="1" dirty="0">
                <a:latin typeface="+mj-lt"/>
              </a:rPr>
              <a:t>Prioriteringsstöd till beslutsfattare och chefer (</a:t>
            </a:r>
            <a:r>
              <a:rPr lang="sv-SE" b="1" dirty="0" smtClean="0">
                <a:latin typeface="+mj-lt"/>
              </a:rPr>
              <a:t>huvudrapporten): </a:t>
            </a:r>
            <a:r>
              <a:rPr lang="sv-SE" dirty="0" smtClean="0">
                <a:latin typeface="+mj-lt"/>
                <a:hlinkClick r:id="rId5"/>
              </a:rPr>
              <a:t>https</a:t>
            </a:r>
            <a:r>
              <a:rPr lang="sv-SE" dirty="0">
                <a:latin typeface="+mj-lt"/>
                <a:hlinkClick r:id="rId5"/>
              </a:rPr>
              <a:t>://www.socialstyrelsen.se/globalassets/sharepoint-dokument/artikelkatalog/nationella-riktlinjer/2022-10-8100.pdf</a:t>
            </a:r>
            <a:endParaRPr lang="sv-SE" dirty="0">
              <a:latin typeface="+mj-lt"/>
            </a:endParaRPr>
          </a:p>
        </p:txBody>
      </p:sp>
    </p:spTree>
    <p:extLst>
      <p:ext uri="{BB962C8B-B14F-4D97-AF65-F5344CB8AC3E}">
        <p14:creationId xmlns:p14="http://schemas.microsoft.com/office/powerpoint/2010/main" val="22778130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211666" y="1091540"/>
            <a:ext cx="11396134" cy="3744415"/>
          </a:xfrm>
        </p:spPr>
        <p:txBody>
          <a:bodyPr>
            <a:normAutofit fontScale="47500" lnSpcReduction="20000"/>
          </a:bodyPr>
          <a:lstStyle/>
          <a:p>
            <a:r>
              <a:rPr lang="sv-SE" b="1" dirty="0" smtClean="0"/>
              <a:t>Synpunkter </a:t>
            </a:r>
            <a:r>
              <a:rPr lang="sv-SE" b="1" dirty="0"/>
              <a:t>på </a:t>
            </a:r>
            <a:r>
              <a:rPr lang="sv-SE" b="1" i="1" dirty="0"/>
              <a:t>Prioriteringsstöd till beslutsfattare och </a:t>
            </a:r>
            <a:r>
              <a:rPr lang="sv-SE" b="1" i="1" dirty="0" smtClean="0"/>
              <a:t>chefer (huvudrapporten)</a:t>
            </a:r>
          </a:p>
          <a:p>
            <a:r>
              <a:rPr lang="sv-SE" sz="4000" b="1" dirty="0" smtClean="0"/>
              <a:t>Huvudrubriker som ska användas: </a:t>
            </a:r>
            <a:endParaRPr lang="sv-SE" sz="4000" b="1" dirty="0"/>
          </a:p>
          <a:p>
            <a:endParaRPr lang="sv-SE" dirty="0" smtClean="0"/>
          </a:p>
          <a:p>
            <a:r>
              <a:rPr lang="sv-SE" i="1" dirty="0" smtClean="0"/>
              <a:t>         </a:t>
            </a:r>
            <a:r>
              <a:rPr lang="sv-SE" dirty="0" smtClean="0"/>
              <a:t>1a. Sammanfattning och inledande delar</a:t>
            </a:r>
          </a:p>
          <a:p>
            <a:r>
              <a:rPr lang="sv-SE" dirty="0"/>
              <a:t>         1b. Rekommendationer om tidiga insatser och neuropsykiatrisk utredning</a:t>
            </a:r>
          </a:p>
          <a:p>
            <a:r>
              <a:rPr lang="sv-SE" dirty="0"/>
              <a:t>         1c. Rekommendationer om sammanhållen hälso- och sjukvård – från misstanke till</a:t>
            </a:r>
          </a:p>
          <a:p>
            <a:r>
              <a:rPr lang="sv-SE" dirty="0"/>
              <a:t>               uppföljning</a:t>
            </a:r>
            <a:br>
              <a:rPr lang="sv-SE" dirty="0"/>
            </a:br>
            <a:r>
              <a:rPr lang="sv-SE" dirty="0"/>
              <a:t>         1d. Rekommendationer om effektiv samverkan</a:t>
            </a:r>
          </a:p>
          <a:p>
            <a:r>
              <a:rPr lang="sv-SE" dirty="0"/>
              <a:t>         1e. Rekommendation om kompetensutveckling</a:t>
            </a:r>
          </a:p>
          <a:p>
            <a:r>
              <a:rPr lang="sv-SE" dirty="0"/>
              <a:t>         1f.  Rekommendation om psykosociala insatser</a:t>
            </a:r>
          </a:p>
          <a:p>
            <a:r>
              <a:rPr lang="sv-SE" dirty="0"/>
              <a:t>         1g. Rekommendation om psykologiska insatser</a:t>
            </a:r>
          </a:p>
          <a:p>
            <a:r>
              <a:rPr lang="sv-SE" dirty="0"/>
              <a:t>         1h. Rekommendationer om läkemedel och medicintekniska produkter</a:t>
            </a:r>
          </a:p>
          <a:p>
            <a:r>
              <a:rPr lang="sv-SE" dirty="0"/>
              <a:t>         1i.  Övriga delar</a:t>
            </a:r>
          </a:p>
          <a:p>
            <a:endParaRPr lang="sv-SE" dirty="0"/>
          </a:p>
        </p:txBody>
      </p:sp>
    </p:spTree>
    <p:extLst>
      <p:ext uri="{BB962C8B-B14F-4D97-AF65-F5344CB8AC3E}">
        <p14:creationId xmlns:p14="http://schemas.microsoft.com/office/powerpoint/2010/main" val="30445130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innehåll 4"/>
          <p:cNvSpPr>
            <a:spLocks noGrp="1"/>
          </p:cNvSpPr>
          <p:nvPr>
            <p:ph idx="1"/>
          </p:nvPr>
        </p:nvSpPr>
        <p:spPr>
          <a:xfrm>
            <a:off x="149629" y="789710"/>
            <a:ext cx="11432771" cy="5231580"/>
          </a:xfrm>
        </p:spPr>
        <p:txBody>
          <a:bodyPr>
            <a:normAutofit/>
          </a:bodyPr>
          <a:lstStyle/>
          <a:p>
            <a:r>
              <a:rPr lang="sv-SE" sz="1900" b="1" dirty="0" smtClean="0"/>
              <a:t>Synpunkter </a:t>
            </a:r>
            <a:r>
              <a:rPr lang="sv-SE" sz="1900" b="1" dirty="0"/>
              <a:t>på </a:t>
            </a:r>
            <a:r>
              <a:rPr lang="sv-SE" sz="1900" b="1" i="1" dirty="0"/>
              <a:t>Rekommendationer med tillhörande </a:t>
            </a:r>
            <a:r>
              <a:rPr lang="sv-SE" sz="1900" b="1" i="1" dirty="0" smtClean="0"/>
              <a:t>kunskapsunderlag</a:t>
            </a:r>
            <a:r>
              <a:rPr lang="sv-SE" sz="1900" b="1" i="1" dirty="0"/>
              <a:t> </a:t>
            </a:r>
            <a:r>
              <a:rPr lang="sv-SE" sz="1900" b="1" i="1" dirty="0" smtClean="0"/>
              <a:t>(bilaga)</a:t>
            </a:r>
          </a:p>
          <a:p>
            <a:r>
              <a:rPr lang="sv-SE" sz="2000" b="1" dirty="0"/>
              <a:t>Huvudrubriker som ska användas: </a:t>
            </a:r>
          </a:p>
          <a:p>
            <a:endParaRPr lang="sv-SE" sz="1900" b="1" dirty="0" smtClean="0"/>
          </a:p>
          <a:p>
            <a:r>
              <a:rPr lang="sv-SE" sz="1800" dirty="0"/>
              <a:t>      </a:t>
            </a:r>
            <a:r>
              <a:rPr lang="sv-SE" sz="1800" dirty="0" smtClean="0"/>
              <a:t>	2a</a:t>
            </a:r>
            <a:r>
              <a:rPr lang="sv-SE" sz="1800" dirty="0"/>
              <a:t>. Rekommendationer om tidiga insatser och neuropsykiatrisk </a:t>
            </a:r>
            <a:r>
              <a:rPr lang="sv-SE" sz="1800" dirty="0" smtClean="0"/>
              <a:t>utredning</a:t>
            </a:r>
            <a:endParaRPr lang="sv-SE" sz="1800" dirty="0"/>
          </a:p>
          <a:p>
            <a:r>
              <a:rPr lang="sv-SE" sz="1800" dirty="0"/>
              <a:t>         </a:t>
            </a:r>
            <a:r>
              <a:rPr lang="sv-SE" sz="1800" dirty="0" smtClean="0"/>
              <a:t>	2b</a:t>
            </a:r>
            <a:r>
              <a:rPr lang="sv-SE" sz="1800" dirty="0"/>
              <a:t>. Rekommendationer om sammanhållen hälso- och sjukvård – </a:t>
            </a:r>
            <a:r>
              <a:rPr lang="sv-SE" sz="1800" dirty="0" smtClean="0"/>
              <a:t>från misstanke till uppföljning </a:t>
            </a:r>
          </a:p>
          <a:p>
            <a:r>
              <a:rPr lang="sv-SE" sz="1800" dirty="0"/>
              <a:t>          </a:t>
            </a:r>
            <a:r>
              <a:rPr lang="sv-SE" sz="1800" dirty="0" smtClean="0"/>
              <a:t>	2c</a:t>
            </a:r>
            <a:r>
              <a:rPr lang="sv-SE" sz="1800" dirty="0"/>
              <a:t>. Rekommendationer om effektiv samverkan</a:t>
            </a:r>
          </a:p>
          <a:p>
            <a:r>
              <a:rPr lang="sv-SE" sz="1800" dirty="0"/>
              <a:t>          </a:t>
            </a:r>
            <a:r>
              <a:rPr lang="sv-SE" sz="1800" dirty="0" smtClean="0"/>
              <a:t>	2d</a:t>
            </a:r>
            <a:r>
              <a:rPr lang="sv-SE" sz="1800" dirty="0"/>
              <a:t>. Rekommendation om kompetensutveckling</a:t>
            </a:r>
          </a:p>
          <a:p>
            <a:r>
              <a:rPr lang="sv-SE" sz="1800" dirty="0"/>
              <a:t>          </a:t>
            </a:r>
            <a:r>
              <a:rPr lang="sv-SE" sz="1800" dirty="0" smtClean="0"/>
              <a:t>	2e</a:t>
            </a:r>
            <a:r>
              <a:rPr lang="sv-SE" sz="1800" dirty="0"/>
              <a:t>. Rekommendation om psykosociala insatser</a:t>
            </a:r>
          </a:p>
          <a:p>
            <a:r>
              <a:rPr lang="sv-SE" sz="1800" dirty="0"/>
              <a:t>          </a:t>
            </a:r>
            <a:r>
              <a:rPr lang="sv-SE" sz="1800" dirty="0" smtClean="0"/>
              <a:t>	2f</a:t>
            </a:r>
            <a:r>
              <a:rPr lang="sv-SE" sz="1800" dirty="0"/>
              <a:t>.  Rekommendation om psykologiska insatser</a:t>
            </a:r>
          </a:p>
          <a:p>
            <a:r>
              <a:rPr lang="sv-SE" sz="1800" dirty="0"/>
              <a:t>          </a:t>
            </a:r>
            <a:r>
              <a:rPr lang="sv-SE" sz="1800" dirty="0" smtClean="0"/>
              <a:t>	2g</a:t>
            </a:r>
            <a:r>
              <a:rPr lang="sv-SE" sz="1800" dirty="0"/>
              <a:t>. Rekommendationer om läkemedel och medicintekniska </a:t>
            </a:r>
            <a:r>
              <a:rPr lang="sv-SE" sz="1800" dirty="0" smtClean="0"/>
              <a:t>produkter</a:t>
            </a:r>
            <a:endParaRPr lang="sv-SE" sz="1800" dirty="0"/>
          </a:p>
          <a:p>
            <a:endParaRPr lang="sv-SE" dirty="0"/>
          </a:p>
        </p:txBody>
      </p:sp>
    </p:spTree>
    <p:extLst>
      <p:ext uri="{BB962C8B-B14F-4D97-AF65-F5344CB8AC3E}">
        <p14:creationId xmlns:p14="http://schemas.microsoft.com/office/powerpoint/2010/main" val="14687719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626226" y="1453914"/>
            <a:ext cx="10972800" cy="3744415"/>
          </a:xfrm>
        </p:spPr>
        <p:txBody>
          <a:bodyPr>
            <a:normAutofit lnSpcReduction="10000"/>
          </a:bodyPr>
          <a:lstStyle/>
          <a:p>
            <a:r>
              <a:rPr lang="sv-SE" dirty="0" smtClean="0"/>
              <a:t>Synpunkter </a:t>
            </a:r>
            <a:r>
              <a:rPr lang="sv-SE" dirty="0"/>
              <a:t>på </a:t>
            </a:r>
            <a:r>
              <a:rPr lang="sv-SE" i="1" dirty="0"/>
              <a:t>Tillstånds- och åtgärdslista, bilaga</a:t>
            </a:r>
          </a:p>
          <a:p>
            <a:r>
              <a:rPr lang="sv-SE" dirty="0" smtClean="0"/>
              <a:t>Synpunkter </a:t>
            </a:r>
            <a:r>
              <a:rPr lang="sv-SE" dirty="0"/>
              <a:t>på </a:t>
            </a:r>
            <a:r>
              <a:rPr lang="sv-SE" i="1" dirty="0"/>
              <a:t>Hälsoekonomiskt underlag, bilaga</a:t>
            </a:r>
          </a:p>
          <a:p>
            <a:r>
              <a:rPr lang="sv-SE" dirty="0" smtClean="0"/>
              <a:t>Synpunkter </a:t>
            </a:r>
            <a:r>
              <a:rPr lang="sv-SE" dirty="0"/>
              <a:t>på </a:t>
            </a:r>
            <a:r>
              <a:rPr lang="sv-SE" i="1" dirty="0"/>
              <a:t>Indikatorer för vård och stöd vid </a:t>
            </a:r>
            <a:r>
              <a:rPr lang="sv-SE" i="1" dirty="0" err="1"/>
              <a:t>adhd</a:t>
            </a:r>
            <a:r>
              <a:rPr lang="sv-SE" i="1" dirty="0"/>
              <a:t> och autism, rapport</a:t>
            </a:r>
          </a:p>
          <a:p>
            <a:r>
              <a:rPr lang="sv-SE" dirty="0" smtClean="0"/>
              <a:t>Synpunkter </a:t>
            </a:r>
            <a:r>
              <a:rPr lang="sv-SE" dirty="0"/>
              <a:t>på </a:t>
            </a:r>
            <a:r>
              <a:rPr lang="sv-SE" i="1" dirty="0"/>
              <a:t>Metodbeskrivning, bilaga</a:t>
            </a:r>
          </a:p>
          <a:p>
            <a:r>
              <a:rPr lang="sv-SE" dirty="0" smtClean="0"/>
              <a:t>Övergripande </a:t>
            </a:r>
            <a:r>
              <a:rPr lang="sv-SE" dirty="0"/>
              <a:t>synpunkter på hela </a:t>
            </a:r>
            <a:r>
              <a:rPr lang="sv-SE" dirty="0" smtClean="0"/>
              <a:t>riktlinjen</a:t>
            </a:r>
            <a:endParaRPr lang="sv-SE" dirty="0"/>
          </a:p>
          <a:p>
            <a:endParaRPr lang="sv-SE" dirty="0"/>
          </a:p>
        </p:txBody>
      </p:sp>
    </p:spTree>
    <p:extLst>
      <p:ext uri="{BB962C8B-B14F-4D97-AF65-F5344CB8AC3E}">
        <p14:creationId xmlns:p14="http://schemas.microsoft.com/office/powerpoint/2010/main" val="3484402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09600" y="266733"/>
            <a:ext cx="10972800" cy="1143000"/>
          </a:xfrm>
        </p:spPr>
        <p:txBody>
          <a:bodyPr/>
          <a:lstStyle/>
          <a:p>
            <a:r>
              <a:rPr lang="sv-SE" dirty="0" smtClean="0"/>
              <a:t>Svarsmatris måste användas</a:t>
            </a:r>
            <a:endParaRPr lang="sv-SE" dirty="0"/>
          </a:p>
        </p:txBody>
      </p:sp>
      <p:pic>
        <p:nvPicPr>
          <p:cNvPr id="4" name="Platshållare för innehåll 3"/>
          <p:cNvPicPr>
            <a:picLocks noGrp="1" noChangeAspect="1"/>
          </p:cNvPicPr>
          <p:nvPr>
            <p:ph idx="1"/>
          </p:nvPr>
        </p:nvPicPr>
        <p:blipFill>
          <a:blip r:embed="rId2"/>
          <a:stretch>
            <a:fillRect/>
          </a:stretch>
        </p:blipFill>
        <p:spPr>
          <a:xfrm>
            <a:off x="2844800" y="1160502"/>
            <a:ext cx="3869267" cy="5279869"/>
          </a:xfrm>
          <a:prstGeom prst="rect">
            <a:avLst/>
          </a:prstGeom>
        </p:spPr>
      </p:pic>
    </p:spTree>
    <p:extLst>
      <p:ext uri="{BB962C8B-B14F-4D97-AF65-F5344CB8AC3E}">
        <p14:creationId xmlns:p14="http://schemas.microsoft.com/office/powerpoint/2010/main" val="19032153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623392" y="2195858"/>
            <a:ext cx="10972800" cy="3744415"/>
          </a:xfrm>
        </p:spPr>
        <p:txBody>
          <a:bodyPr>
            <a:normAutofit/>
          </a:bodyPr>
          <a:lstStyle/>
          <a:p>
            <a:r>
              <a:rPr lang="sv-SE" dirty="0" smtClean="0"/>
              <a:t>Region: </a:t>
            </a:r>
          </a:p>
          <a:p>
            <a:r>
              <a:rPr lang="sv-SE" sz="2000" dirty="0" smtClean="0"/>
              <a:t>Använd ”</a:t>
            </a:r>
            <a:r>
              <a:rPr lang="sv-SE" sz="2000" i="1" dirty="0" smtClean="0"/>
              <a:t>svarsmatris region” </a:t>
            </a:r>
            <a:r>
              <a:rPr lang="sv-SE" sz="2000" dirty="0" smtClean="0"/>
              <a:t>som finns på </a:t>
            </a:r>
            <a:r>
              <a:rPr lang="sv-SE" sz="2000" dirty="0">
                <a:hlinkClick r:id="rId2"/>
              </a:rPr>
              <a:t>https://www.lanseringvipsydostra.se/aktuellt/</a:t>
            </a:r>
            <a:endParaRPr lang="sv-SE" sz="2000" dirty="0"/>
          </a:p>
          <a:p>
            <a:r>
              <a:rPr lang="sv-SE" sz="2000" dirty="0" smtClean="0"/>
              <a:t>Inskickas senast 221107 till </a:t>
            </a:r>
            <a:r>
              <a:rPr lang="sv-SE" sz="2000" dirty="0" smtClean="0">
                <a:hlinkClick r:id="rId3"/>
              </a:rPr>
              <a:t>jorgen.bergstrom@regionostergotland.se</a:t>
            </a:r>
            <a:r>
              <a:rPr lang="sv-SE" sz="2000" dirty="0" smtClean="0"/>
              <a:t> </a:t>
            </a:r>
          </a:p>
          <a:p>
            <a:endParaRPr lang="sv-SE" sz="2000" dirty="0"/>
          </a:p>
          <a:p>
            <a:r>
              <a:rPr lang="sv-SE" dirty="0" smtClean="0"/>
              <a:t>Kommun: </a:t>
            </a:r>
            <a:endParaRPr lang="sv-SE" dirty="0"/>
          </a:p>
          <a:p>
            <a:r>
              <a:rPr lang="sv-SE" sz="2000" dirty="0"/>
              <a:t>Använd ”</a:t>
            </a:r>
            <a:r>
              <a:rPr lang="sv-SE" sz="2000" i="1" dirty="0"/>
              <a:t>svarsmatris </a:t>
            </a:r>
            <a:r>
              <a:rPr lang="sv-SE" sz="2000" i="1" dirty="0" smtClean="0"/>
              <a:t>kommun” </a:t>
            </a:r>
            <a:r>
              <a:rPr lang="sv-SE" sz="2000" dirty="0"/>
              <a:t>som finns på </a:t>
            </a:r>
            <a:r>
              <a:rPr lang="sv-SE" sz="2000" dirty="0">
                <a:hlinkClick r:id="rId2"/>
              </a:rPr>
              <a:t>https://www.lanseringvipsydostra.se/aktuellt/</a:t>
            </a:r>
            <a:endParaRPr lang="sv-SE" sz="2000" dirty="0"/>
          </a:p>
          <a:p>
            <a:r>
              <a:rPr lang="sv-SE" sz="2000" dirty="0" smtClean="0"/>
              <a:t>Inskickas </a:t>
            </a:r>
            <a:r>
              <a:rPr lang="sv-SE" sz="2000" dirty="0"/>
              <a:t>senast </a:t>
            </a:r>
            <a:r>
              <a:rPr lang="sv-SE" sz="2000" dirty="0" smtClean="0"/>
              <a:t>221202 </a:t>
            </a:r>
            <a:r>
              <a:rPr lang="sv-SE" sz="2000" dirty="0"/>
              <a:t>till </a:t>
            </a:r>
            <a:r>
              <a:rPr lang="sv-SE" sz="2000" dirty="0">
                <a:hlinkClick r:id="rId3"/>
              </a:rPr>
              <a:t>jorgen.bergstrom@regionostergotland.se</a:t>
            </a:r>
            <a:r>
              <a:rPr lang="sv-SE" sz="2000" dirty="0"/>
              <a:t> </a:t>
            </a:r>
          </a:p>
          <a:p>
            <a:endParaRPr lang="sv-SE" dirty="0"/>
          </a:p>
        </p:txBody>
      </p:sp>
    </p:spTree>
    <p:extLst>
      <p:ext uri="{BB962C8B-B14F-4D97-AF65-F5344CB8AC3E}">
        <p14:creationId xmlns:p14="http://schemas.microsoft.com/office/powerpoint/2010/main" val="37379431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Rektangel 77"/>
          <p:cNvSpPr/>
          <p:nvPr/>
        </p:nvSpPr>
        <p:spPr>
          <a:xfrm>
            <a:off x="114663" y="175385"/>
            <a:ext cx="5745018" cy="10506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7" name="Rektangel 86"/>
          <p:cNvSpPr/>
          <p:nvPr/>
        </p:nvSpPr>
        <p:spPr>
          <a:xfrm>
            <a:off x="212751" y="117955"/>
            <a:ext cx="11157213" cy="799369"/>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Nationella riktlinjer </a:t>
            </a:r>
            <a:r>
              <a:rPr kumimoji="0" lang="sv-SE" sz="1800" b="1" i="0" u="none" strike="noStrike" kern="1200" cap="none" spc="0" normalizeH="0" baseline="0" noProof="0" dirty="0" err="1" smtClean="0">
                <a:ln>
                  <a:noFill/>
                </a:ln>
                <a:solidFill>
                  <a:prstClr val="black"/>
                </a:solidFill>
                <a:effectLst/>
                <a:uLnTx/>
                <a:uFillTx/>
                <a:latin typeface="Calibri" panose="020F0502020204030204"/>
                <a:ea typeface="+mn-ea"/>
                <a:cs typeface="+mn-cs"/>
              </a:rPr>
              <a:t>Adhd</a:t>
            </a:r>
            <a:r>
              <a:rPr kumimoji="0" lang="sv-S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/autism 20 oktober 2022 – 20 </a:t>
            </a:r>
            <a:r>
              <a:rPr kumimoji="0" lang="sv-SE" sz="1800" b="1" i="0" u="none" strike="noStrike" kern="1200" cap="none" spc="0" normalizeH="0" baseline="0" noProof="0" dirty="0">
                <a:ln>
                  <a:noFill/>
                </a:ln>
                <a:solidFill>
                  <a:prstClr val="black"/>
                </a:solidFill>
                <a:effectLst/>
                <a:uLnTx/>
                <a:uFillTx/>
                <a:latin typeface="Calibri" panose="020F0502020204030204"/>
                <a:ea typeface="+mn-ea"/>
                <a:cs typeface="+mn-cs"/>
              </a:rPr>
              <a:t>januari 2023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Alla remissvar skickas till </a:t>
            </a:r>
            <a:r>
              <a:rPr kumimoji="0" lang="sv-SE" sz="1800" b="0" i="0" u="none" strike="noStrike" kern="1200" cap="none" spc="0" normalizeH="0" baseline="0" noProof="0" dirty="0" smtClean="0">
                <a:ln>
                  <a:noFill/>
                </a:ln>
                <a:solidFill>
                  <a:prstClr val="black"/>
                </a:solidFill>
                <a:effectLst/>
                <a:uLnTx/>
                <a:uFillTx/>
                <a:latin typeface="Calibri" panose="020F0502020204030204"/>
                <a:ea typeface="+mn-ea"/>
                <a:cs typeface="+mn-cs"/>
                <a:hlinkClick r:id="rId3"/>
              </a:rPr>
              <a:t>jorgen.bergstrom@regionostergotland.se</a:t>
            </a:r>
            <a:r>
              <a:rPr kumimoji="0" lang="sv-S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endParaRPr kumimoji="0" lang="sv-S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9" name="Rektangel med rundade hörn 88"/>
          <p:cNvSpPr/>
          <p:nvPr/>
        </p:nvSpPr>
        <p:spPr>
          <a:xfrm>
            <a:off x="212751" y="5078596"/>
            <a:ext cx="11620803" cy="129345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Personerna som ska svara på uppdraget behöver </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avsätta tid för att </a:t>
            </a: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svara på GAP-analys samt läsa in sig och sammanställa remissvar på de nationella riktlinjerna.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De </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har en period </a:t>
            </a: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på</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1400" b="1" i="0" u="none" strike="noStrike" kern="1200" cap="none" spc="0" normalizeH="0" baseline="0" noProof="0" dirty="0" smtClean="0">
                <a:ln>
                  <a:noFill/>
                </a:ln>
                <a:solidFill>
                  <a:prstClr val="black"/>
                </a:solidFill>
                <a:effectLst/>
                <a:uLnTx/>
                <a:uFillTx/>
                <a:latin typeface="Calibri" panose="020F0502020204030204"/>
                <a:ea typeface="+mn-ea"/>
                <a:cs typeface="+mn-cs"/>
              </a:rPr>
              <a:t>drygt 2 veckor </a:t>
            </a: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från att NR kommer </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ut tills det är dags att lämna in </a:t>
            </a: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remissvar. </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Bra om tid avsätts i kalendern redan nu.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Rektangel med rundade hörn 13"/>
          <p:cNvSpPr/>
          <p:nvPr/>
        </p:nvSpPr>
        <p:spPr>
          <a:xfrm>
            <a:off x="6613909" y="1102335"/>
            <a:ext cx="2840677" cy="366755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prstClr val="black"/>
                </a:solidFill>
                <a:effectLst/>
                <a:uLnTx/>
                <a:uFillTx/>
                <a:latin typeface="Calibri" panose="020F0502020204030204"/>
                <a:ea typeface="+mn-ea"/>
                <a:cs typeface="+mn-cs"/>
              </a:rPr>
              <a:t>Regioner och kommuner i </a:t>
            </a: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Sydöstra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8 november – 10.00-12.00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00" b="0" i="0" u="sng" strike="noStrike" kern="1200" cap="none" spc="0" normalizeH="0" baseline="0" noProof="0" dirty="0">
                <a:ln>
                  <a:noFill/>
                </a:ln>
                <a:solidFill>
                  <a:prstClr val="white"/>
                </a:solidFill>
                <a:effectLst/>
                <a:uLnTx/>
                <a:uFillTx/>
                <a:latin typeface="Calibri" panose="020F0502020204030204"/>
                <a:ea typeface="+mn-ea"/>
                <a:cs typeface="+mn-cs"/>
                <a:hlinkClick r:id="rId4"/>
              </a:rPr>
              <a:t>https://regionostergotland-se.zoom.us/j/82339883191?pwd=bFAzWGExaW9WblVURE1CdE1lYzBjZz09</a:t>
            </a:r>
            <a:endParaRPr kumimoji="0" lang="sv-SE" sz="1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Längre </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möte för ett arbetande grupp – sammanfoga </a:t>
            </a: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regionernas och kommunernas </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synpunkter. </a:t>
            </a:r>
            <a:endPar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Remissvar </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lämnas in för att </a:t>
            </a: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bearbetas. </a:t>
            </a:r>
          </a:p>
        </p:txBody>
      </p:sp>
      <p:sp>
        <p:nvSpPr>
          <p:cNvPr id="35" name="Rektangel med rundade hörn 34"/>
          <p:cNvSpPr/>
          <p:nvPr/>
        </p:nvSpPr>
        <p:spPr>
          <a:xfrm>
            <a:off x="212751" y="1145984"/>
            <a:ext cx="3289574" cy="3667555"/>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Regioner och kommuner </a:t>
            </a:r>
            <a:r>
              <a:rPr kumimoji="0" lang="sv-SE" sz="1600" b="1" i="0" u="none" strike="noStrike" kern="1200" cap="none" spc="0" normalizeH="0" baseline="0" noProof="0" dirty="0">
                <a:ln>
                  <a:noFill/>
                </a:ln>
                <a:solidFill>
                  <a:prstClr val="black"/>
                </a:solidFill>
                <a:effectLst/>
                <a:uLnTx/>
                <a:uFillTx/>
                <a:latin typeface="Calibri" panose="020F0502020204030204"/>
                <a:ea typeface="+mn-ea"/>
                <a:cs typeface="+mn-cs"/>
              </a:rPr>
              <a:t>i Sydöstra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21 oktober </a:t>
            </a:r>
            <a:r>
              <a:rPr kumimoji="0" lang="sv-SE" sz="16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13.00-14.00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00" b="0" i="0" u="sng" strike="noStrike" kern="1200" cap="none" spc="0" normalizeH="0" baseline="0" noProof="0" dirty="0">
                <a:ln>
                  <a:noFill/>
                </a:ln>
                <a:solidFill>
                  <a:prstClr val="white"/>
                </a:solidFill>
                <a:effectLst/>
                <a:uLnTx/>
                <a:uFillTx/>
                <a:latin typeface="Calibri" panose="020F0502020204030204"/>
                <a:ea typeface="+mn-ea"/>
                <a:cs typeface="+mn-cs"/>
                <a:hlinkClick r:id="rId5"/>
              </a:rPr>
              <a:t>https://regionostergotland-se.zoom.us/j/89077228302?pwd=eUFFandYRmxGNEt4aERsY2FGSzhSUT09</a:t>
            </a:r>
            <a:endParaRPr kumimoji="0" lang="sv-SE" sz="1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hlinkClick r:id="rId6"/>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Introduktion </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för det specifika uppdraget</a:t>
            </a: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Information om processen – tider för remissvar, gap-analys, kontaktuppgifter osv.</a:t>
            </a: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Sydöstra sjukvårdsregionen – </a:t>
            </a: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3 regioner, 38 </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kommuner)</a:t>
            </a:r>
          </a:p>
        </p:txBody>
      </p:sp>
      <p:sp>
        <p:nvSpPr>
          <p:cNvPr id="10" name="Rektangel med rundade hörn 9"/>
          <p:cNvSpPr/>
          <p:nvPr/>
        </p:nvSpPr>
        <p:spPr>
          <a:xfrm>
            <a:off x="3600414" y="1145984"/>
            <a:ext cx="2915406" cy="3667555"/>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Kunskapsseminarium med Socialstyrelsen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prstClr val="black"/>
                </a:solidFill>
                <a:effectLst/>
                <a:uLnTx/>
                <a:uFillTx/>
                <a:latin typeface="Calibri" panose="020F0502020204030204"/>
                <a:ea typeface="+mn-ea"/>
                <a:cs typeface="+mn-cs"/>
              </a:rPr>
              <a:t>7 november- 9.00-12.00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00" b="0" i="0" u="sng" strike="noStrike" kern="1200" cap="none" spc="0" normalizeH="0" baseline="0" noProof="0" dirty="0">
                <a:ln>
                  <a:noFill/>
                </a:ln>
                <a:solidFill>
                  <a:prstClr val="white"/>
                </a:solidFill>
                <a:effectLst/>
                <a:uLnTx/>
                <a:uFillTx/>
                <a:latin typeface="Calibri" panose="020F0502020204030204"/>
                <a:ea typeface="+mn-ea"/>
                <a:cs typeface="+mn-cs"/>
                <a:hlinkClick r:id="rId7"/>
              </a:rPr>
              <a:t>https://regionostergotland-se.zoom.us/j/85757135147?pwd=M1R2R2Y0UnZWTnh0Z2Y2MHhaclV0QT09</a:t>
            </a:r>
            <a:endParaRPr kumimoji="0" lang="sv-SE" sz="1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6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Socialstyrelsen ger en övergripande presentation av riktlinjerna.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Samtal kring GAP-analys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Möjlighet till frågor, synpunkter, och reflektioner från regioner och kommuner. </a:t>
            </a: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Rektangel med rundade hörn 10"/>
          <p:cNvSpPr/>
          <p:nvPr/>
        </p:nvSpPr>
        <p:spPr>
          <a:xfrm>
            <a:off x="9512060" y="1145985"/>
            <a:ext cx="2576894" cy="2816416"/>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9 november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Utkast till remissvar kommer att skickas ut till alla medverkande via mail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Sista dag att ge återkoppling på utkast via mail är </a:t>
            </a:r>
            <a:r>
              <a:rPr kumimoji="0" lang="sv-SE" sz="1400" b="1" i="0" u="none" strike="noStrike" kern="1200" cap="none" spc="0" normalizeH="0" baseline="0" noProof="0" dirty="0" smtClean="0">
                <a:ln>
                  <a:noFill/>
                </a:ln>
                <a:solidFill>
                  <a:prstClr val="black"/>
                </a:solidFill>
                <a:effectLst/>
                <a:uLnTx/>
                <a:uFillTx/>
                <a:latin typeface="Calibri" panose="020F0502020204030204"/>
                <a:ea typeface="+mn-ea"/>
                <a:cs typeface="+mn-cs"/>
              </a:rPr>
              <a:t>16 november!</a:t>
            </a:r>
            <a:endParaRPr kumimoji="0" lang="sv-SE" sz="1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a:ln>
                  <a:noFill/>
                </a:ln>
                <a:solidFill>
                  <a:prstClr val="black"/>
                </a:solidFill>
                <a:effectLst/>
                <a:uLnTx/>
                <a:uFillTx/>
                <a:latin typeface="Calibri" panose="020F0502020204030204"/>
                <a:ea typeface="+mn-ea"/>
                <a:cs typeface="+mn-cs"/>
              </a:rPr>
              <a:t>Tas upp </a:t>
            </a:r>
            <a:r>
              <a:rPr kumimoji="0" lang="sv-SE" sz="1400" b="1" i="0" u="none" strike="noStrike" kern="1200" cap="none" spc="0" normalizeH="0" baseline="0" noProof="0" dirty="0" smtClean="0">
                <a:ln>
                  <a:noFill/>
                </a:ln>
                <a:solidFill>
                  <a:prstClr val="black"/>
                </a:solidFill>
                <a:effectLst/>
                <a:uLnTx/>
                <a:uFillTx/>
                <a:latin typeface="Calibri" panose="020F0502020204030204"/>
                <a:ea typeface="+mn-ea"/>
                <a:cs typeface="+mn-cs"/>
              </a:rPr>
              <a:t>för beslut på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smtClean="0">
                <a:ln>
                  <a:noFill/>
                </a:ln>
                <a:solidFill>
                  <a:prstClr val="black"/>
                </a:solidFill>
                <a:effectLst/>
                <a:uLnTx/>
                <a:uFillTx/>
                <a:latin typeface="Calibri" panose="020F0502020204030204"/>
                <a:ea typeface="+mn-ea"/>
                <a:cs typeface="+mn-cs"/>
              </a:rPr>
              <a:t>RPO Psykisk Hälsa, Sydöstra </a:t>
            </a:r>
            <a:r>
              <a:rPr kumimoji="0" lang="sv-SE" sz="1400" b="1" i="0" u="none" strike="noStrike" kern="1200" cap="none" spc="0" normalizeH="0" baseline="0" noProof="0" dirty="0">
                <a:ln>
                  <a:noFill/>
                </a:ln>
                <a:solidFill>
                  <a:prstClr val="black"/>
                </a:solidFill>
                <a:effectLst/>
                <a:uLnTx/>
                <a:uFillTx/>
                <a:latin typeface="Calibri" panose="020F0502020204030204"/>
                <a:ea typeface="+mn-ea"/>
                <a:cs typeface="+mn-cs"/>
              </a:rPr>
              <a:t>17/11.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3" name="Rak koppling 2"/>
          <p:cNvCxnSpPr/>
          <p:nvPr/>
        </p:nvCxnSpPr>
        <p:spPr>
          <a:xfrm flipV="1">
            <a:off x="7980218" y="1226031"/>
            <a:ext cx="955964" cy="45314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12" name="Rak koppling 11"/>
          <p:cNvCxnSpPr/>
          <p:nvPr/>
        </p:nvCxnSpPr>
        <p:spPr>
          <a:xfrm>
            <a:off x="7980218" y="1226031"/>
            <a:ext cx="878032" cy="45314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15" name="Rak koppling 14"/>
          <p:cNvCxnSpPr/>
          <p:nvPr/>
        </p:nvCxnSpPr>
        <p:spPr>
          <a:xfrm flipV="1">
            <a:off x="8049377" y="2997960"/>
            <a:ext cx="955964" cy="453140"/>
          </a:xfrm>
          <a:prstGeom prst="line">
            <a:avLst/>
          </a:prstGeom>
          <a:ln w="412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08325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tshållare för innehåll 3"/>
          <p:cNvPicPr>
            <a:picLocks noGrp="1" noChangeAspect="1"/>
          </p:cNvPicPr>
          <p:nvPr>
            <p:ph idx="1"/>
          </p:nvPr>
        </p:nvPicPr>
        <p:blipFill>
          <a:blip r:embed="rId2"/>
          <a:stretch>
            <a:fillRect/>
          </a:stretch>
        </p:blipFill>
        <p:spPr>
          <a:xfrm>
            <a:off x="249382" y="453999"/>
            <a:ext cx="8096596" cy="6008796"/>
          </a:xfrm>
          <a:prstGeom prst="rect">
            <a:avLst/>
          </a:prstGeom>
        </p:spPr>
      </p:pic>
      <p:sp>
        <p:nvSpPr>
          <p:cNvPr id="7" name="textruta 6"/>
          <p:cNvSpPr txBox="1"/>
          <p:nvPr/>
        </p:nvSpPr>
        <p:spPr>
          <a:xfrm>
            <a:off x="2396067" y="84667"/>
            <a:ext cx="11600567" cy="369332"/>
          </a:xfrm>
          <a:prstGeom prst="rect">
            <a:avLst/>
          </a:prstGeom>
          <a:noFill/>
        </p:spPr>
        <p:txBody>
          <a:bodyPr wrap="square" rtlCol="0">
            <a:spAutoFit/>
          </a:bodyPr>
          <a:lstStyle/>
          <a:p>
            <a:r>
              <a:rPr lang="sv-SE" dirty="0" smtClean="0">
                <a:hlinkClick r:id="rId3"/>
              </a:rPr>
              <a:t>Jorgen.Bergstrom@regionostergotland.se</a:t>
            </a:r>
            <a:r>
              <a:rPr lang="sv-SE" dirty="0" smtClean="0"/>
              <a:t> </a:t>
            </a:r>
            <a:r>
              <a:rPr lang="sv-SE" dirty="0" err="1" smtClean="0"/>
              <a:t>tel</a:t>
            </a:r>
            <a:r>
              <a:rPr lang="sv-SE" dirty="0" smtClean="0"/>
              <a:t> 073 027 72 </a:t>
            </a:r>
            <a:r>
              <a:rPr lang="sv-SE" dirty="0"/>
              <a:t>94 </a:t>
            </a:r>
            <a:r>
              <a:rPr lang="sv-SE" dirty="0">
                <a:hlinkClick r:id="rId4"/>
              </a:rPr>
              <a:t>https://www.lanseringvipsydostra.se/aktuellt/</a:t>
            </a:r>
            <a:endParaRPr lang="sv-SE" dirty="0"/>
          </a:p>
        </p:txBody>
      </p:sp>
    </p:spTree>
    <p:extLst>
      <p:ext uri="{BB962C8B-B14F-4D97-AF65-F5344CB8AC3E}">
        <p14:creationId xmlns:p14="http://schemas.microsoft.com/office/powerpoint/2010/main" val="30098450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Rektangel 77"/>
          <p:cNvSpPr/>
          <p:nvPr/>
        </p:nvSpPr>
        <p:spPr>
          <a:xfrm>
            <a:off x="114663" y="175385"/>
            <a:ext cx="5745018" cy="10506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7" name="Rektangel 86"/>
          <p:cNvSpPr/>
          <p:nvPr/>
        </p:nvSpPr>
        <p:spPr>
          <a:xfrm>
            <a:off x="212751" y="61085"/>
            <a:ext cx="11876203" cy="89781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Nationella riktlinjer </a:t>
            </a:r>
            <a:r>
              <a:rPr kumimoji="0" lang="sv-SE" sz="1800" b="1" i="0" u="none" strike="noStrike" kern="1200" cap="none" spc="0" normalizeH="0" baseline="0" noProof="0" dirty="0" err="1" smtClean="0">
                <a:ln>
                  <a:noFill/>
                </a:ln>
                <a:solidFill>
                  <a:prstClr val="black"/>
                </a:solidFill>
                <a:effectLst/>
                <a:uLnTx/>
                <a:uFillTx/>
                <a:latin typeface="Calibri" panose="020F0502020204030204"/>
                <a:ea typeface="+mn-ea"/>
                <a:cs typeface="+mn-cs"/>
              </a:rPr>
              <a:t>Adhd</a:t>
            </a:r>
            <a:r>
              <a:rPr kumimoji="0" lang="sv-S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/autism 20 oktober 2022 – 20 </a:t>
            </a:r>
            <a:r>
              <a:rPr kumimoji="0" lang="sv-SE" sz="1800" b="1" i="0" u="none" strike="noStrike" kern="1200" cap="none" spc="0" normalizeH="0" baseline="0" noProof="0" dirty="0">
                <a:ln>
                  <a:noFill/>
                </a:ln>
                <a:solidFill>
                  <a:prstClr val="black"/>
                </a:solidFill>
                <a:effectLst/>
                <a:uLnTx/>
                <a:uFillTx/>
                <a:latin typeface="Calibri" panose="020F0502020204030204"/>
                <a:ea typeface="+mn-ea"/>
                <a:cs typeface="+mn-cs"/>
              </a:rPr>
              <a:t>januari </a:t>
            </a:r>
            <a:r>
              <a:rPr kumimoji="0" lang="sv-S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2023     </a:t>
            </a:r>
            <a:r>
              <a:rPr kumimoji="0" lang="sv-SE" sz="4000" b="1" i="0" u="sng" strike="noStrike" kern="1200" cap="none" spc="0" normalizeH="0" baseline="0" noProof="0" dirty="0" smtClean="0">
                <a:ln>
                  <a:noFill/>
                </a:ln>
                <a:solidFill>
                  <a:prstClr val="black"/>
                </a:solidFill>
                <a:effectLst/>
                <a:uLnTx/>
                <a:uFillTx/>
                <a:latin typeface="Calibri" panose="020F0502020204030204"/>
                <a:ea typeface="+mn-ea"/>
                <a:cs typeface="+mn-cs"/>
              </a:rPr>
              <a:t>Regionernas</a:t>
            </a:r>
            <a:r>
              <a:rPr kumimoji="0" lang="sv-SE" sz="4000" b="1" i="0" u="sng" strike="noStrike" kern="1200" cap="none" spc="0" normalizeH="0" noProof="0" dirty="0" smtClean="0">
                <a:ln>
                  <a:noFill/>
                </a:ln>
                <a:solidFill>
                  <a:prstClr val="black"/>
                </a:solidFill>
                <a:effectLst/>
                <a:uLnTx/>
                <a:uFillTx/>
                <a:latin typeface="Calibri" panose="020F0502020204030204"/>
                <a:ea typeface="+mn-ea"/>
                <a:cs typeface="+mn-cs"/>
              </a:rPr>
              <a:t> process</a:t>
            </a:r>
            <a:endParaRPr kumimoji="0" lang="sv-SE" sz="4000" b="1" i="0" u="sng"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Alla remissvar skickas till </a:t>
            </a:r>
            <a:r>
              <a:rPr kumimoji="0" lang="sv-SE" sz="1800" b="0" i="0" u="none" strike="noStrike" kern="1200" cap="none" spc="0" normalizeH="0" baseline="0" noProof="0" dirty="0" smtClean="0">
                <a:ln>
                  <a:noFill/>
                </a:ln>
                <a:solidFill>
                  <a:prstClr val="black"/>
                </a:solidFill>
                <a:effectLst/>
                <a:uLnTx/>
                <a:uFillTx/>
                <a:latin typeface="Calibri" panose="020F0502020204030204"/>
                <a:ea typeface="+mn-ea"/>
                <a:cs typeface="+mn-cs"/>
                <a:hlinkClick r:id="rId3"/>
              </a:rPr>
              <a:t>jorgen.bergstrom@regionostergotland.se</a:t>
            </a:r>
            <a:r>
              <a:rPr kumimoji="0" lang="sv-S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endParaRPr kumimoji="0" lang="sv-S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9" name="Rektangel med rundade hörn 88"/>
          <p:cNvSpPr/>
          <p:nvPr/>
        </p:nvSpPr>
        <p:spPr>
          <a:xfrm>
            <a:off x="212751" y="5078596"/>
            <a:ext cx="11620803" cy="129345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Personerna som ska svara på uppdraget behöver </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avsätta tid för att </a:t>
            </a: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svara på GAP-analys samt läsa in sig och sammanställa remissvar på de nationella riktlinjerna.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De </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har en period </a:t>
            </a: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på</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1400" b="1" i="0" u="none" strike="noStrike" kern="1200" cap="none" spc="0" normalizeH="0" baseline="0" noProof="0" dirty="0" smtClean="0">
                <a:ln>
                  <a:noFill/>
                </a:ln>
                <a:solidFill>
                  <a:prstClr val="black"/>
                </a:solidFill>
                <a:effectLst/>
                <a:uLnTx/>
                <a:uFillTx/>
                <a:latin typeface="Calibri" panose="020F0502020204030204"/>
                <a:ea typeface="+mn-ea"/>
                <a:cs typeface="+mn-cs"/>
              </a:rPr>
              <a:t>drygt 2 veckor </a:t>
            </a: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från att NR kommer </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ut tills det är dags att lämna in </a:t>
            </a: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remissvar. </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Bra om tid avsätts i kalendern redan nu.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Rektangel med rundade hörn 13"/>
          <p:cNvSpPr/>
          <p:nvPr/>
        </p:nvSpPr>
        <p:spPr>
          <a:xfrm>
            <a:off x="6613909" y="1102335"/>
            <a:ext cx="2840677" cy="366755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prstClr val="black"/>
                </a:solidFill>
                <a:effectLst/>
                <a:uLnTx/>
                <a:uFillTx/>
                <a:latin typeface="Calibri" panose="020F0502020204030204"/>
                <a:ea typeface="+mn-ea"/>
                <a:cs typeface="+mn-cs"/>
              </a:rPr>
              <a:t>Regioner </a:t>
            </a: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Sydöstra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8 november – 10.00-12.00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00" b="0" i="0" u="sng" strike="noStrike" kern="1200" cap="none" spc="0" normalizeH="0" baseline="0" noProof="0" dirty="0">
                <a:ln>
                  <a:noFill/>
                </a:ln>
                <a:solidFill>
                  <a:prstClr val="white"/>
                </a:solidFill>
                <a:effectLst/>
                <a:uLnTx/>
                <a:uFillTx/>
                <a:latin typeface="Calibri" panose="020F0502020204030204"/>
                <a:ea typeface="+mn-ea"/>
                <a:cs typeface="+mn-cs"/>
                <a:hlinkClick r:id="rId4"/>
              </a:rPr>
              <a:t>https://regionostergotland-se.zoom.us/j/82339883191?pwd=bFAzWGExaW9WblVURE1CdE1lYzBjZz09</a:t>
            </a:r>
            <a:endParaRPr kumimoji="0" lang="sv-SE" sz="1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Längre </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möte för ett arbetande grupp – </a:t>
            </a: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resonera runt regionernas synpunkter</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p>
        </p:txBody>
      </p:sp>
      <p:sp>
        <p:nvSpPr>
          <p:cNvPr id="35" name="Rektangel med rundade hörn 34"/>
          <p:cNvSpPr/>
          <p:nvPr/>
        </p:nvSpPr>
        <p:spPr>
          <a:xfrm>
            <a:off x="212751" y="1145984"/>
            <a:ext cx="3289574" cy="3667555"/>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Regioner och kommuner </a:t>
            </a:r>
            <a:r>
              <a:rPr kumimoji="0" lang="sv-SE" sz="1600" b="1" i="0" u="none" strike="noStrike" kern="1200" cap="none" spc="0" normalizeH="0" baseline="0" noProof="0" dirty="0">
                <a:ln>
                  <a:noFill/>
                </a:ln>
                <a:solidFill>
                  <a:prstClr val="black"/>
                </a:solidFill>
                <a:effectLst/>
                <a:uLnTx/>
                <a:uFillTx/>
                <a:latin typeface="Calibri" panose="020F0502020204030204"/>
                <a:ea typeface="+mn-ea"/>
                <a:cs typeface="+mn-cs"/>
              </a:rPr>
              <a:t>i Sydöstra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21 oktober </a:t>
            </a:r>
            <a:r>
              <a:rPr kumimoji="0" lang="sv-SE" sz="16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13.00-14.00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00" b="0" i="0" u="sng" strike="noStrike" kern="1200" cap="none" spc="0" normalizeH="0" baseline="0" noProof="0" dirty="0">
                <a:ln>
                  <a:noFill/>
                </a:ln>
                <a:solidFill>
                  <a:prstClr val="white"/>
                </a:solidFill>
                <a:effectLst/>
                <a:uLnTx/>
                <a:uFillTx/>
                <a:latin typeface="Calibri" panose="020F0502020204030204"/>
                <a:ea typeface="+mn-ea"/>
                <a:cs typeface="+mn-cs"/>
                <a:hlinkClick r:id="rId5"/>
              </a:rPr>
              <a:t>https://regionostergotland-se.zoom.us/j/89077228302?pwd=eUFFandYRmxGNEt4aERsY2FGSzhSUT09</a:t>
            </a:r>
            <a:endParaRPr kumimoji="0" lang="sv-SE" sz="1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hlinkClick r:id="rId6"/>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Introduktion </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för det specifika uppdraget</a:t>
            </a: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Information om processen – tider för remissvar, gap-analys, kontaktuppgifter osv.</a:t>
            </a: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Sydöstra sjukvårdsregionen – </a:t>
            </a: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3 regioner, 38 </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kommuner)</a:t>
            </a:r>
          </a:p>
        </p:txBody>
      </p:sp>
      <p:sp>
        <p:nvSpPr>
          <p:cNvPr id="10" name="Rektangel med rundade hörn 9"/>
          <p:cNvSpPr/>
          <p:nvPr/>
        </p:nvSpPr>
        <p:spPr>
          <a:xfrm>
            <a:off x="3559799" y="958898"/>
            <a:ext cx="2838486" cy="3854641"/>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Kunskapsseminarium med Socialstyrelsen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prstClr val="black"/>
                </a:solidFill>
                <a:effectLst/>
                <a:uLnTx/>
                <a:uFillTx/>
                <a:latin typeface="Calibri" panose="020F0502020204030204"/>
                <a:ea typeface="+mn-ea"/>
                <a:cs typeface="+mn-cs"/>
              </a:rPr>
              <a:t>7 november- 9.00-12.00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00" b="0" i="0" u="sng" strike="noStrike" kern="1200" cap="none" spc="0" normalizeH="0" baseline="0" noProof="0" dirty="0">
                <a:ln>
                  <a:noFill/>
                </a:ln>
                <a:solidFill>
                  <a:prstClr val="white"/>
                </a:solidFill>
                <a:effectLst/>
                <a:uLnTx/>
                <a:uFillTx/>
                <a:latin typeface="Calibri" panose="020F0502020204030204"/>
                <a:ea typeface="+mn-ea"/>
                <a:cs typeface="+mn-cs"/>
                <a:hlinkClick r:id="rId7"/>
              </a:rPr>
              <a:t>https://regionostergotland-se.zoom.us/j/85757135147?pwd=M1R2R2Y0UnZWTnh0Z2Y2MHhaclV0QT09</a:t>
            </a:r>
            <a:endParaRPr kumimoji="0" lang="sv-SE" sz="1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6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rPr>
              <a:t>Socialstyrelsen ger en övergripande presentation av riktlinjerna.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rPr>
              <a:t>Reflektion av läge i kommuner</a:t>
            </a:r>
            <a:r>
              <a:rPr kumimoji="0" lang="sv-SE" sz="1400" b="0" i="0" u="none" strike="noStrike" kern="1200" cap="none" spc="0" normalizeH="0" noProof="0" dirty="0" smtClean="0">
                <a:ln>
                  <a:noFill/>
                </a:ln>
                <a:solidFill>
                  <a:prstClr val="black"/>
                </a:solidFill>
                <a:effectLst/>
                <a:uLnTx/>
                <a:uFillTx/>
                <a:latin typeface="Calibri" panose="020F0502020204030204"/>
              </a:rPr>
              <a:t> och regioner inom Sydöstra med hjälp av </a:t>
            </a:r>
            <a:r>
              <a:rPr kumimoji="0" lang="sv-SE" sz="1400" b="0" i="0" u="none" strike="noStrike" kern="1200" cap="none" spc="0" normalizeH="0" baseline="0" noProof="0" dirty="0" smtClean="0">
                <a:ln>
                  <a:noFill/>
                </a:ln>
                <a:solidFill>
                  <a:prstClr val="black"/>
                </a:solidFill>
                <a:effectLst/>
                <a:uLnTx/>
                <a:uFillTx/>
                <a:latin typeface="Calibri" panose="020F0502020204030204"/>
              </a:rPr>
              <a:t>GAP-analys. Medverkan av egenerfarna</a:t>
            </a:r>
            <a:r>
              <a:rPr lang="sv-SE" sz="1400" dirty="0" smtClean="0">
                <a:solidFill>
                  <a:prstClr val="black"/>
                </a:solidFill>
                <a:latin typeface="Calibri" panose="020F0502020204030204"/>
              </a:rPr>
              <a:t>, medarbetare som deltagit i framtagandet och förtroendevald.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400" b="1" u="sng" noProof="0" dirty="0" smtClean="0">
                <a:solidFill>
                  <a:prstClr val="black"/>
                </a:solidFill>
                <a:latin typeface="Calibri" panose="020F0502020204030204"/>
              </a:rPr>
              <a:t>Sista dag att skicka in remissvar</a:t>
            </a:r>
            <a:endParaRPr kumimoji="0" lang="sv-SE" sz="1400" b="1" i="0" u="sng" strike="noStrike" kern="1200" cap="none" spc="0" normalizeH="0" baseline="0" noProof="0" dirty="0" smtClean="0">
              <a:ln>
                <a:noFill/>
              </a:ln>
              <a:solidFill>
                <a:prstClr val="black"/>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Rektangel med rundade hörn 10"/>
          <p:cNvSpPr/>
          <p:nvPr/>
        </p:nvSpPr>
        <p:spPr>
          <a:xfrm>
            <a:off x="9512060" y="1145985"/>
            <a:ext cx="2576894" cy="2816416"/>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9 november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Utkast till remissvar kommer att skickas ut till alla medverkande via mail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Sista dag att ge återkoppling på utkast via mail är </a:t>
            </a:r>
            <a:r>
              <a:rPr kumimoji="0" lang="sv-SE" sz="1400" b="1" i="0" u="none" strike="noStrike" kern="1200" cap="none" spc="0" normalizeH="0" baseline="0" noProof="0" dirty="0" smtClean="0">
                <a:ln>
                  <a:noFill/>
                </a:ln>
                <a:solidFill>
                  <a:prstClr val="black"/>
                </a:solidFill>
                <a:effectLst/>
                <a:uLnTx/>
                <a:uFillTx/>
                <a:latin typeface="Calibri" panose="020F0502020204030204"/>
                <a:ea typeface="+mn-ea"/>
                <a:cs typeface="+mn-cs"/>
              </a:rPr>
              <a:t>15 november!</a:t>
            </a:r>
            <a:endParaRPr kumimoji="0" lang="sv-SE" sz="1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a:ln>
                  <a:noFill/>
                </a:ln>
                <a:solidFill>
                  <a:prstClr val="black"/>
                </a:solidFill>
                <a:effectLst/>
                <a:uLnTx/>
                <a:uFillTx/>
                <a:latin typeface="Calibri" panose="020F0502020204030204"/>
                <a:ea typeface="+mn-ea"/>
                <a:cs typeface="+mn-cs"/>
              </a:rPr>
              <a:t>Tas upp </a:t>
            </a:r>
            <a:r>
              <a:rPr kumimoji="0" lang="sv-SE" sz="1400" b="1" i="0" u="none" strike="noStrike" kern="1200" cap="none" spc="0" normalizeH="0" baseline="0" noProof="0" dirty="0" smtClean="0">
                <a:ln>
                  <a:noFill/>
                </a:ln>
                <a:solidFill>
                  <a:prstClr val="black"/>
                </a:solidFill>
                <a:effectLst/>
                <a:uLnTx/>
                <a:uFillTx/>
                <a:latin typeface="Calibri" panose="020F0502020204030204"/>
                <a:ea typeface="+mn-ea"/>
                <a:cs typeface="+mn-cs"/>
              </a:rPr>
              <a:t>för beslut på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smtClean="0">
                <a:ln>
                  <a:noFill/>
                </a:ln>
                <a:solidFill>
                  <a:prstClr val="black"/>
                </a:solidFill>
                <a:effectLst/>
                <a:uLnTx/>
                <a:uFillTx/>
                <a:latin typeface="Calibri" panose="020F0502020204030204"/>
                <a:ea typeface="+mn-ea"/>
                <a:cs typeface="+mn-cs"/>
              </a:rPr>
              <a:t>RPO Psykisk Hälsa, Sydöstra </a:t>
            </a:r>
            <a:r>
              <a:rPr kumimoji="0" lang="sv-SE" sz="1400" b="1" i="0" u="none" strike="noStrike" kern="1200" cap="none" spc="0" normalizeH="0" baseline="0" noProof="0" dirty="0">
                <a:ln>
                  <a:noFill/>
                </a:ln>
                <a:solidFill>
                  <a:prstClr val="black"/>
                </a:solidFill>
                <a:effectLst/>
                <a:uLnTx/>
                <a:uFillTx/>
                <a:latin typeface="Calibri" panose="020F0502020204030204"/>
                <a:ea typeface="+mn-ea"/>
                <a:cs typeface="+mn-cs"/>
              </a:rPr>
              <a:t>17/11.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94213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Rektangel 77"/>
          <p:cNvSpPr/>
          <p:nvPr/>
        </p:nvSpPr>
        <p:spPr>
          <a:xfrm>
            <a:off x="114663" y="175385"/>
            <a:ext cx="5745018" cy="10506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7" name="Rektangel 86"/>
          <p:cNvSpPr/>
          <p:nvPr/>
        </p:nvSpPr>
        <p:spPr>
          <a:xfrm>
            <a:off x="212751" y="61085"/>
            <a:ext cx="11876203" cy="89781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Nationella riktlinjer </a:t>
            </a:r>
            <a:r>
              <a:rPr kumimoji="0" lang="sv-SE" sz="1800" b="1" i="0" u="none" strike="noStrike" kern="1200" cap="none" spc="0" normalizeH="0" baseline="0" noProof="0" dirty="0" err="1" smtClean="0">
                <a:ln>
                  <a:noFill/>
                </a:ln>
                <a:solidFill>
                  <a:prstClr val="black"/>
                </a:solidFill>
                <a:effectLst/>
                <a:uLnTx/>
                <a:uFillTx/>
                <a:latin typeface="Calibri" panose="020F0502020204030204"/>
                <a:ea typeface="+mn-ea"/>
                <a:cs typeface="+mn-cs"/>
              </a:rPr>
              <a:t>Adhd</a:t>
            </a:r>
            <a:r>
              <a:rPr kumimoji="0" lang="sv-S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/autism 20 oktober 2022 – 20 </a:t>
            </a:r>
            <a:r>
              <a:rPr kumimoji="0" lang="sv-SE" sz="1800" b="1" i="0" u="none" strike="noStrike" kern="1200" cap="none" spc="0" normalizeH="0" baseline="0" noProof="0" dirty="0">
                <a:ln>
                  <a:noFill/>
                </a:ln>
                <a:solidFill>
                  <a:prstClr val="black"/>
                </a:solidFill>
                <a:effectLst/>
                <a:uLnTx/>
                <a:uFillTx/>
                <a:latin typeface="Calibri" panose="020F0502020204030204"/>
                <a:ea typeface="+mn-ea"/>
                <a:cs typeface="+mn-cs"/>
              </a:rPr>
              <a:t>januari </a:t>
            </a:r>
            <a:r>
              <a:rPr kumimoji="0" lang="sv-S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2023     </a:t>
            </a:r>
            <a:r>
              <a:rPr kumimoji="0" lang="sv-SE" sz="4000" b="1" i="0" u="sng" strike="noStrike" kern="1200" cap="none" spc="0" normalizeH="0" baseline="0" noProof="0" dirty="0" smtClean="0">
                <a:ln>
                  <a:noFill/>
                </a:ln>
                <a:solidFill>
                  <a:prstClr val="black"/>
                </a:solidFill>
                <a:effectLst/>
                <a:uLnTx/>
                <a:uFillTx/>
                <a:latin typeface="Calibri" panose="020F0502020204030204"/>
                <a:ea typeface="+mn-ea"/>
                <a:cs typeface="+mn-cs"/>
              </a:rPr>
              <a:t>Kommunernas</a:t>
            </a:r>
            <a:r>
              <a:rPr kumimoji="0" lang="sv-SE" sz="4000" b="1" i="0" u="sng" strike="noStrike" kern="1200" cap="none" spc="0" normalizeH="0" noProof="0" dirty="0" smtClean="0">
                <a:ln>
                  <a:noFill/>
                </a:ln>
                <a:solidFill>
                  <a:prstClr val="black"/>
                </a:solidFill>
                <a:effectLst/>
                <a:uLnTx/>
                <a:uFillTx/>
                <a:latin typeface="Calibri" panose="020F0502020204030204"/>
                <a:ea typeface="+mn-ea"/>
                <a:cs typeface="+mn-cs"/>
              </a:rPr>
              <a:t> process</a:t>
            </a:r>
            <a:endParaRPr kumimoji="0" lang="sv-SE" sz="4000" b="1" i="0" u="sng"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Alla remissvar skickas till </a:t>
            </a:r>
            <a:r>
              <a:rPr kumimoji="0" lang="sv-SE" sz="1800" b="0" i="0" u="none" strike="noStrike" kern="1200" cap="none" spc="0" normalizeH="0" baseline="0" noProof="0" dirty="0" smtClean="0">
                <a:ln>
                  <a:noFill/>
                </a:ln>
                <a:solidFill>
                  <a:prstClr val="black"/>
                </a:solidFill>
                <a:effectLst/>
                <a:uLnTx/>
                <a:uFillTx/>
                <a:latin typeface="Calibri" panose="020F0502020204030204"/>
                <a:ea typeface="+mn-ea"/>
                <a:cs typeface="+mn-cs"/>
                <a:hlinkClick r:id="rId3"/>
              </a:rPr>
              <a:t>jorgen.bergstrom@regionostergotland.se</a:t>
            </a:r>
            <a:r>
              <a:rPr kumimoji="0" lang="sv-S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endParaRPr kumimoji="0" lang="sv-S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9" name="Rektangel med rundade hörn 88"/>
          <p:cNvSpPr/>
          <p:nvPr/>
        </p:nvSpPr>
        <p:spPr>
          <a:xfrm>
            <a:off x="212751" y="5078596"/>
            <a:ext cx="11620803" cy="97782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Personerna som ska svara på uppdraget behöver </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avsätta tid för att </a:t>
            </a: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svara på GAP-analys samt läsa in sig och sammanställa remissvar på de nationella riktlinjerna.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Rektangel med rundade hörn 13"/>
          <p:cNvSpPr/>
          <p:nvPr/>
        </p:nvSpPr>
        <p:spPr>
          <a:xfrm>
            <a:off x="9206729" y="1052441"/>
            <a:ext cx="2840677" cy="366755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Kommuner Sydöstra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8 december – 10.00-12.00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a:defRPr/>
            </a:pPr>
            <a:r>
              <a:rPr lang="sv-SE" sz="1000" u="sng" dirty="0">
                <a:latin typeface="Calibri" panose="020F0502020204030204" pitchFamily="34" charset="0"/>
                <a:cs typeface="Calibri" panose="020F0502020204030204" pitchFamily="34" charset="0"/>
                <a:hlinkClick r:id="rId4"/>
              </a:rPr>
              <a:t>https://us02web.zoom.us/j/86597602450?pwd=VWlSSzBkc2tsSzFLZ2VaY3BjUG5rQT09</a:t>
            </a:r>
            <a:r>
              <a:rPr lang="sv-SE" sz="1000" dirty="0">
                <a:latin typeface="Calibri" panose="020F0502020204030204" pitchFamily="34" charset="0"/>
                <a:cs typeface="Calibri" panose="020F050202020403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Längre </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möte för ett arbetande grupp – </a:t>
            </a: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resonera runt kommunernas synpunkter</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p:txBody>
      </p:sp>
      <p:sp>
        <p:nvSpPr>
          <p:cNvPr id="35" name="Rektangel med rundade hörn 34"/>
          <p:cNvSpPr/>
          <p:nvPr/>
        </p:nvSpPr>
        <p:spPr>
          <a:xfrm>
            <a:off x="212751" y="1145984"/>
            <a:ext cx="3289574" cy="3667555"/>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Regioner och kommuner </a:t>
            </a:r>
            <a:r>
              <a:rPr kumimoji="0" lang="sv-SE" sz="1600" b="1" i="0" u="none" strike="noStrike" kern="1200" cap="none" spc="0" normalizeH="0" baseline="0" noProof="0" dirty="0">
                <a:ln>
                  <a:noFill/>
                </a:ln>
                <a:solidFill>
                  <a:prstClr val="black"/>
                </a:solidFill>
                <a:effectLst/>
                <a:uLnTx/>
                <a:uFillTx/>
                <a:latin typeface="Calibri" panose="020F0502020204030204"/>
                <a:ea typeface="+mn-ea"/>
                <a:cs typeface="+mn-cs"/>
              </a:rPr>
              <a:t>i Sydöstra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21 oktober </a:t>
            </a:r>
            <a:r>
              <a:rPr kumimoji="0" lang="sv-SE" sz="16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13.00-14.00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00" b="0" i="0" u="sng" strike="noStrike" kern="1200" cap="none" spc="0" normalizeH="0" baseline="0" noProof="0" dirty="0">
                <a:ln>
                  <a:noFill/>
                </a:ln>
                <a:solidFill>
                  <a:prstClr val="white"/>
                </a:solidFill>
                <a:effectLst/>
                <a:uLnTx/>
                <a:uFillTx/>
                <a:latin typeface="Calibri" panose="020F0502020204030204"/>
                <a:ea typeface="+mn-ea"/>
                <a:cs typeface="+mn-cs"/>
                <a:hlinkClick r:id="rId5"/>
              </a:rPr>
              <a:t>https://regionostergotland-se.zoom.us/j/89077228302?pwd=eUFFandYRmxGNEt4aERsY2FGSzhSUT09</a:t>
            </a:r>
            <a:endParaRPr kumimoji="0" lang="sv-SE" sz="1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hlinkClick r:id="rId6"/>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Introduktion </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för det specifika uppdraget</a:t>
            </a: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Information om processen – tider för remissvar, gap-analys, kontaktuppgifter osv.</a:t>
            </a: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Sydöstra sjukvårdsregionen – </a:t>
            </a: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3 regioner, 38 </a:t>
            </a:r>
            <a:r>
              <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rPr>
              <a:t>kommuner)</a:t>
            </a:r>
          </a:p>
        </p:txBody>
      </p:sp>
      <p:sp>
        <p:nvSpPr>
          <p:cNvPr id="10" name="Rektangel med rundade hörn 9"/>
          <p:cNvSpPr/>
          <p:nvPr/>
        </p:nvSpPr>
        <p:spPr>
          <a:xfrm>
            <a:off x="3559799" y="958898"/>
            <a:ext cx="2838486" cy="3854641"/>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Kunskapsseminarium med Socialstyrelsen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prstClr val="black"/>
                </a:solidFill>
                <a:effectLst/>
                <a:uLnTx/>
                <a:uFillTx/>
                <a:latin typeface="Calibri" panose="020F0502020204030204"/>
                <a:ea typeface="+mn-ea"/>
                <a:cs typeface="+mn-cs"/>
              </a:rPr>
              <a:t>7 november- 9.00-12.00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00" b="0" i="0" u="sng" strike="noStrike" kern="1200" cap="none" spc="0" normalizeH="0" baseline="0" noProof="0" dirty="0">
                <a:ln>
                  <a:noFill/>
                </a:ln>
                <a:solidFill>
                  <a:prstClr val="white"/>
                </a:solidFill>
                <a:effectLst/>
                <a:uLnTx/>
                <a:uFillTx/>
                <a:latin typeface="Calibri" panose="020F0502020204030204"/>
                <a:ea typeface="+mn-ea"/>
                <a:cs typeface="+mn-cs"/>
                <a:hlinkClick r:id="rId7"/>
              </a:rPr>
              <a:t>https://regionostergotland-se.zoom.us/j/85757135147?pwd=M1R2R2Y0UnZWTnh0Z2Y2MHhaclV0QT09</a:t>
            </a:r>
            <a:endParaRPr kumimoji="0" lang="sv-SE" sz="1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6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rPr>
              <a:t>Socialstyrelsen ger en övergripande presentation av riktlinjerna.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smtClean="0">
                <a:ln>
                  <a:noFill/>
                </a:ln>
                <a:solidFill>
                  <a:prstClr val="black"/>
                </a:solidFill>
                <a:effectLst/>
                <a:uLnTx/>
                <a:uFillTx/>
                <a:latin typeface="Calibri" panose="020F0502020204030204"/>
              </a:rPr>
              <a:t>Reflektion av läge i kommuner</a:t>
            </a:r>
            <a:r>
              <a:rPr kumimoji="0" lang="sv-SE" sz="1400" b="0" i="0" u="none" strike="noStrike" kern="1200" cap="none" spc="0" normalizeH="0" noProof="0" dirty="0" smtClean="0">
                <a:ln>
                  <a:noFill/>
                </a:ln>
                <a:solidFill>
                  <a:prstClr val="black"/>
                </a:solidFill>
                <a:effectLst/>
                <a:uLnTx/>
                <a:uFillTx/>
                <a:latin typeface="Calibri" panose="020F0502020204030204"/>
              </a:rPr>
              <a:t> och regioner inom Sydöstra med hjälp av </a:t>
            </a:r>
            <a:r>
              <a:rPr kumimoji="0" lang="sv-SE" sz="1400" b="0" i="0" u="none" strike="noStrike" kern="1200" cap="none" spc="0" normalizeH="0" baseline="0" noProof="0" dirty="0" smtClean="0">
                <a:ln>
                  <a:noFill/>
                </a:ln>
                <a:solidFill>
                  <a:prstClr val="black"/>
                </a:solidFill>
                <a:effectLst/>
                <a:uLnTx/>
                <a:uFillTx/>
                <a:latin typeface="Calibri" panose="020F0502020204030204"/>
              </a:rPr>
              <a:t>GAP-analys. Medverkan av egenerfarna</a:t>
            </a:r>
            <a:r>
              <a:rPr lang="sv-SE" sz="1400" dirty="0" smtClean="0">
                <a:solidFill>
                  <a:prstClr val="black"/>
                </a:solidFill>
                <a:latin typeface="Calibri" panose="020F0502020204030204"/>
              </a:rPr>
              <a:t>, medarbetare som deltagit i framtagandet och förtroendevald.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Rektangel med rundade hörn 8"/>
          <p:cNvSpPr/>
          <p:nvPr/>
        </p:nvSpPr>
        <p:spPr>
          <a:xfrm>
            <a:off x="6455759" y="1004939"/>
            <a:ext cx="2726988" cy="366755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smtClean="0">
                <a:ln>
                  <a:noFill/>
                </a:ln>
                <a:solidFill>
                  <a:prstClr val="black"/>
                </a:solidFill>
                <a:effectLst/>
                <a:uLnTx/>
                <a:uFillTx/>
                <a:latin typeface="Calibri" panose="020F0502020204030204"/>
                <a:ea typeface="+mn-ea"/>
                <a:cs typeface="+mn-cs"/>
              </a:rPr>
              <a:t>2 december</a:t>
            </a:r>
            <a:r>
              <a:rPr kumimoji="0" lang="sv-SE" sz="1600" b="1" i="0" u="none" strike="noStrike" kern="1200" cap="none" spc="0" normalizeH="0" noProof="0" dirty="0" smtClean="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600" b="1" baseline="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noProof="0" dirty="0" smtClean="0">
                <a:ln>
                  <a:noFill/>
                </a:ln>
                <a:solidFill>
                  <a:prstClr val="black"/>
                </a:solidFill>
                <a:effectLst/>
                <a:uLnTx/>
                <a:uFillTx/>
                <a:latin typeface="Calibri" panose="020F0502020204030204"/>
                <a:ea typeface="+mn-ea"/>
                <a:cs typeface="+mn-cs"/>
              </a:rPr>
              <a:t>Sista dag att skicka in remissvar </a:t>
            </a:r>
            <a:r>
              <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08955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p:cNvSpPr txBox="1"/>
          <p:nvPr/>
        </p:nvSpPr>
        <p:spPr>
          <a:xfrm>
            <a:off x="3258589" y="656705"/>
            <a:ext cx="8063345" cy="584775"/>
          </a:xfrm>
          <a:prstGeom prst="rect">
            <a:avLst/>
          </a:prstGeom>
          <a:noFill/>
        </p:spPr>
        <p:txBody>
          <a:bodyPr wrap="square" rtlCol="0">
            <a:spAutoFit/>
          </a:bodyPr>
          <a:lstStyle/>
          <a:p>
            <a:r>
              <a:rPr lang="sv-SE" sz="3200" dirty="0" smtClean="0"/>
              <a:t>Processen med remissvar – regionerna  </a:t>
            </a:r>
            <a:endParaRPr lang="sv-SE" sz="3200" dirty="0"/>
          </a:p>
        </p:txBody>
      </p:sp>
      <p:sp>
        <p:nvSpPr>
          <p:cNvPr id="3" name="textruta 2"/>
          <p:cNvSpPr txBox="1"/>
          <p:nvPr/>
        </p:nvSpPr>
        <p:spPr>
          <a:xfrm>
            <a:off x="931025" y="1413715"/>
            <a:ext cx="2942706" cy="1200329"/>
          </a:xfrm>
          <a:prstGeom prst="rect">
            <a:avLst/>
          </a:prstGeom>
          <a:noFill/>
        </p:spPr>
        <p:txBody>
          <a:bodyPr wrap="square" rtlCol="0">
            <a:spAutoFit/>
          </a:bodyPr>
          <a:lstStyle/>
          <a:p>
            <a:r>
              <a:rPr lang="sv-SE" dirty="0" smtClean="0"/>
              <a:t>Bidrag till remissvar från primärvården RÖ, RKL och RJL var för sig eller RÖ+RKL+RJL gemensamt </a:t>
            </a:r>
            <a:endParaRPr lang="sv-SE" dirty="0"/>
          </a:p>
        </p:txBody>
      </p:sp>
      <p:sp>
        <p:nvSpPr>
          <p:cNvPr id="4" name="textruta 3"/>
          <p:cNvSpPr txBox="1"/>
          <p:nvPr/>
        </p:nvSpPr>
        <p:spPr>
          <a:xfrm>
            <a:off x="423949" y="2829624"/>
            <a:ext cx="2942706" cy="923330"/>
          </a:xfrm>
          <a:prstGeom prst="rect">
            <a:avLst/>
          </a:prstGeom>
          <a:noFill/>
        </p:spPr>
        <p:txBody>
          <a:bodyPr wrap="square" rtlCol="0">
            <a:spAutoFit/>
          </a:bodyPr>
          <a:lstStyle/>
          <a:p>
            <a:r>
              <a:rPr lang="sv-SE" dirty="0" smtClean="0"/>
              <a:t>Bidrag till remissvar från specialistpsykiatrin </a:t>
            </a:r>
          </a:p>
          <a:p>
            <a:r>
              <a:rPr lang="sv-SE" dirty="0" smtClean="0"/>
              <a:t>RÖ, RKL, RJL var för sig</a:t>
            </a:r>
            <a:endParaRPr lang="sv-SE" dirty="0"/>
          </a:p>
        </p:txBody>
      </p:sp>
      <p:sp>
        <p:nvSpPr>
          <p:cNvPr id="5" name="textruta 4"/>
          <p:cNvSpPr txBox="1"/>
          <p:nvPr/>
        </p:nvSpPr>
        <p:spPr>
          <a:xfrm>
            <a:off x="473478" y="4061763"/>
            <a:ext cx="2942706" cy="1200329"/>
          </a:xfrm>
          <a:prstGeom prst="rect">
            <a:avLst/>
          </a:prstGeom>
          <a:noFill/>
        </p:spPr>
        <p:txBody>
          <a:bodyPr wrap="square" rtlCol="0">
            <a:spAutoFit/>
          </a:bodyPr>
          <a:lstStyle/>
          <a:p>
            <a:r>
              <a:rPr lang="sv-SE" dirty="0" smtClean="0"/>
              <a:t>Bidrag till remissvar från habiliteringsverksamheterna</a:t>
            </a:r>
          </a:p>
          <a:p>
            <a:r>
              <a:rPr lang="sv-SE" dirty="0" smtClean="0"/>
              <a:t>RÖ, RKL och RJL gemensamt</a:t>
            </a:r>
            <a:endParaRPr lang="sv-SE" dirty="0"/>
          </a:p>
        </p:txBody>
      </p:sp>
      <p:sp>
        <p:nvSpPr>
          <p:cNvPr id="6" name="textruta 5"/>
          <p:cNvSpPr txBox="1"/>
          <p:nvPr/>
        </p:nvSpPr>
        <p:spPr>
          <a:xfrm>
            <a:off x="1612670" y="5377524"/>
            <a:ext cx="2959331" cy="646331"/>
          </a:xfrm>
          <a:prstGeom prst="rect">
            <a:avLst/>
          </a:prstGeom>
          <a:noFill/>
        </p:spPr>
        <p:txBody>
          <a:bodyPr wrap="square" rtlCol="0">
            <a:spAutoFit/>
          </a:bodyPr>
          <a:lstStyle/>
          <a:p>
            <a:r>
              <a:rPr lang="sv-SE" dirty="0" smtClean="0"/>
              <a:t>Bidrag till remissvar från andra delar av sjukvården? </a:t>
            </a:r>
            <a:endParaRPr lang="sv-SE" dirty="0"/>
          </a:p>
        </p:txBody>
      </p:sp>
      <p:cxnSp>
        <p:nvCxnSpPr>
          <p:cNvPr id="8" name="Rak pilkoppling 7"/>
          <p:cNvCxnSpPr/>
          <p:nvPr/>
        </p:nvCxnSpPr>
        <p:spPr>
          <a:xfrm>
            <a:off x="3626427" y="2064851"/>
            <a:ext cx="559031" cy="9087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Rak pilkoppling 9"/>
          <p:cNvCxnSpPr/>
          <p:nvPr/>
        </p:nvCxnSpPr>
        <p:spPr>
          <a:xfrm>
            <a:off x="2904259" y="3230010"/>
            <a:ext cx="722168" cy="524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Rak pilkoppling 10"/>
          <p:cNvCxnSpPr/>
          <p:nvPr/>
        </p:nvCxnSpPr>
        <p:spPr>
          <a:xfrm flipV="1">
            <a:off x="4026130" y="3851509"/>
            <a:ext cx="324890" cy="15090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Rak pilkoppling 11"/>
          <p:cNvCxnSpPr/>
          <p:nvPr/>
        </p:nvCxnSpPr>
        <p:spPr>
          <a:xfrm flipV="1">
            <a:off x="3416184" y="3752954"/>
            <a:ext cx="457547" cy="5538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ruta 14"/>
          <p:cNvSpPr txBox="1"/>
          <p:nvPr/>
        </p:nvSpPr>
        <p:spPr>
          <a:xfrm>
            <a:off x="3829742" y="3189216"/>
            <a:ext cx="3967943" cy="369332"/>
          </a:xfrm>
          <a:prstGeom prst="rect">
            <a:avLst/>
          </a:prstGeom>
          <a:noFill/>
        </p:spPr>
        <p:txBody>
          <a:bodyPr wrap="square" rtlCol="0">
            <a:spAutoFit/>
          </a:bodyPr>
          <a:lstStyle/>
          <a:p>
            <a:r>
              <a:rPr lang="sv-SE" dirty="0" smtClean="0">
                <a:hlinkClick r:id="rId2"/>
              </a:rPr>
              <a:t>jorgen.bergstrom@regionostergotland.se</a:t>
            </a:r>
            <a:r>
              <a:rPr lang="sv-SE" dirty="0" smtClean="0"/>
              <a:t> </a:t>
            </a:r>
            <a:endParaRPr lang="sv-SE" dirty="0"/>
          </a:p>
        </p:txBody>
      </p:sp>
      <p:cxnSp>
        <p:nvCxnSpPr>
          <p:cNvPr id="17" name="Rak pilkoppling 16"/>
          <p:cNvCxnSpPr>
            <a:stCxn id="15" idx="3"/>
          </p:cNvCxnSpPr>
          <p:nvPr/>
        </p:nvCxnSpPr>
        <p:spPr>
          <a:xfrm>
            <a:off x="7797685" y="3373882"/>
            <a:ext cx="4630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ruta 30"/>
          <p:cNvSpPr txBox="1"/>
          <p:nvPr/>
        </p:nvSpPr>
        <p:spPr>
          <a:xfrm>
            <a:off x="8329351" y="3106623"/>
            <a:ext cx="1521231" cy="430887"/>
          </a:xfrm>
          <a:prstGeom prst="rect">
            <a:avLst/>
          </a:prstGeom>
          <a:noFill/>
        </p:spPr>
        <p:txBody>
          <a:bodyPr wrap="square" rtlCol="0">
            <a:spAutoFit/>
          </a:bodyPr>
          <a:lstStyle/>
          <a:p>
            <a:r>
              <a:rPr lang="sv-SE" sz="1100" dirty="0" smtClean="0"/>
              <a:t>Ett förslag på remissvar </a:t>
            </a:r>
          </a:p>
          <a:p>
            <a:r>
              <a:rPr lang="sv-SE" sz="1100" dirty="0" smtClean="0"/>
              <a:t>från regionerna i SÖSR </a:t>
            </a:r>
            <a:endParaRPr lang="sv-SE" sz="1100" dirty="0"/>
          </a:p>
        </p:txBody>
      </p:sp>
      <p:cxnSp>
        <p:nvCxnSpPr>
          <p:cNvPr id="42" name="Rak pilkoppling 41"/>
          <p:cNvCxnSpPr/>
          <p:nvPr/>
        </p:nvCxnSpPr>
        <p:spPr>
          <a:xfrm flipV="1">
            <a:off x="9934575" y="3322066"/>
            <a:ext cx="447673" cy="1361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textruta 43"/>
          <p:cNvSpPr txBox="1"/>
          <p:nvPr/>
        </p:nvSpPr>
        <p:spPr>
          <a:xfrm>
            <a:off x="10426928" y="3060456"/>
            <a:ext cx="1626527" cy="738664"/>
          </a:xfrm>
          <a:prstGeom prst="rect">
            <a:avLst/>
          </a:prstGeom>
          <a:noFill/>
        </p:spPr>
        <p:txBody>
          <a:bodyPr wrap="square" rtlCol="0">
            <a:spAutoFit/>
          </a:bodyPr>
          <a:lstStyle/>
          <a:p>
            <a:r>
              <a:rPr lang="sv-SE" sz="1400" dirty="0" smtClean="0"/>
              <a:t>Fortsatt beredning mot Samverkans</a:t>
            </a:r>
          </a:p>
          <a:p>
            <a:r>
              <a:rPr lang="sv-SE" sz="1400" dirty="0" smtClean="0"/>
              <a:t>nämnden (SVN)</a:t>
            </a:r>
            <a:endParaRPr lang="sv-SE" sz="1400" dirty="0"/>
          </a:p>
        </p:txBody>
      </p:sp>
      <p:cxnSp>
        <p:nvCxnSpPr>
          <p:cNvPr id="46" name="Rak pilkoppling 45"/>
          <p:cNvCxnSpPr/>
          <p:nvPr/>
        </p:nvCxnSpPr>
        <p:spPr>
          <a:xfrm>
            <a:off x="8991600" y="3526675"/>
            <a:ext cx="9525" cy="2262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textruta 49"/>
          <p:cNvSpPr txBox="1"/>
          <p:nvPr/>
        </p:nvSpPr>
        <p:spPr>
          <a:xfrm>
            <a:off x="8144049" y="4683820"/>
            <a:ext cx="1994706" cy="1015663"/>
          </a:xfrm>
          <a:prstGeom prst="rect">
            <a:avLst/>
          </a:prstGeom>
          <a:noFill/>
        </p:spPr>
        <p:txBody>
          <a:bodyPr wrap="square" rtlCol="0">
            <a:spAutoFit/>
          </a:bodyPr>
          <a:lstStyle/>
          <a:p>
            <a:r>
              <a:rPr lang="sv-SE" sz="1200" dirty="0" smtClean="0"/>
              <a:t>Förhoppningen är att kunna skicka ut ett utkast på detta för avstämning gentemot er som skickat in bidrag till remissvar, 9/11-15/11</a:t>
            </a:r>
            <a:endParaRPr lang="sv-SE" sz="1200" dirty="0"/>
          </a:p>
        </p:txBody>
      </p:sp>
      <p:sp>
        <p:nvSpPr>
          <p:cNvPr id="51" name="textruta 50"/>
          <p:cNvSpPr txBox="1"/>
          <p:nvPr/>
        </p:nvSpPr>
        <p:spPr>
          <a:xfrm>
            <a:off x="4388773" y="2829624"/>
            <a:ext cx="2826327" cy="369332"/>
          </a:xfrm>
          <a:prstGeom prst="rect">
            <a:avLst/>
          </a:prstGeom>
          <a:noFill/>
        </p:spPr>
        <p:txBody>
          <a:bodyPr wrap="square" rtlCol="0">
            <a:spAutoFit/>
          </a:bodyPr>
          <a:lstStyle/>
          <a:p>
            <a:r>
              <a:rPr lang="sv-SE" dirty="0" smtClean="0"/>
              <a:t>Skickas in senast 221107</a:t>
            </a:r>
            <a:endParaRPr lang="sv-SE" dirty="0"/>
          </a:p>
        </p:txBody>
      </p:sp>
      <p:sp>
        <p:nvSpPr>
          <p:cNvPr id="18" name="textruta 17"/>
          <p:cNvSpPr txBox="1"/>
          <p:nvPr/>
        </p:nvSpPr>
        <p:spPr>
          <a:xfrm>
            <a:off x="8144049" y="3785642"/>
            <a:ext cx="2442555" cy="261610"/>
          </a:xfrm>
          <a:prstGeom prst="rect">
            <a:avLst/>
          </a:prstGeom>
          <a:noFill/>
        </p:spPr>
        <p:txBody>
          <a:bodyPr wrap="square" rtlCol="0">
            <a:spAutoFit/>
          </a:bodyPr>
          <a:lstStyle/>
          <a:p>
            <a:r>
              <a:rPr lang="sv-SE" sz="1100" dirty="0" smtClean="0"/>
              <a:t>Reflekterande möte 221108</a:t>
            </a:r>
            <a:endParaRPr lang="sv-SE" sz="1100" dirty="0"/>
          </a:p>
        </p:txBody>
      </p:sp>
      <p:cxnSp>
        <p:nvCxnSpPr>
          <p:cNvPr id="26" name="Rak pilkoppling 25"/>
          <p:cNvCxnSpPr/>
          <p:nvPr/>
        </p:nvCxnSpPr>
        <p:spPr>
          <a:xfrm>
            <a:off x="8991600" y="4079940"/>
            <a:ext cx="9525" cy="5819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61181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p:cNvSpPr txBox="1"/>
          <p:nvPr/>
        </p:nvSpPr>
        <p:spPr>
          <a:xfrm>
            <a:off x="3258589" y="656705"/>
            <a:ext cx="8063345" cy="584775"/>
          </a:xfrm>
          <a:prstGeom prst="rect">
            <a:avLst/>
          </a:prstGeom>
          <a:noFill/>
        </p:spPr>
        <p:txBody>
          <a:bodyPr wrap="square" rtlCol="0">
            <a:spAutoFit/>
          </a:bodyPr>
          <a:lstStyle/>
          <a:p>
            <a:r>
              <a:rPr lang="sv-SE" sz="3200" dirty="0" smtClean="0"/>
              <a:t>Processen med remissvar – kommunerna  </a:t>
            </a:r>
            <a:endParaRPr lang="sv-SE" sz="3200" dirty="0"/>
          </a:p>
        </p:txBody>
      </p:sp>
      <p:sp>
        <p:nvSpPr>
          <p:cNvPr id="3" name="textruta 2"/>
          <p:cNvSpPr txBox="1"/>
          <p:nvPr/>
        </p:nvSpPr>
        <p:spPr>
          <a:xfrm>
            <a:off x="185997" y="1158786"/>
            <a:ext cx="2942706" cy="1200329"/>
          </a:xfrm>
          <a:prstGeom prst="rect">
            <a:avLst/>
          </a:prstGeom>
          <a:noFill/>
        </p:spPr>
        <p:txBody>
          <a:bodyPr wrap="square" rtlCol="0">
            <a:spAutoFit/>
          </a:bodyPr>
          <a:lstStyle/>
          <a:p>
            <a:r>
              <a:rPr lang="sv-SE" dirty="0" smtClean="0"/>
              <a:t>De kommuner som ska skicka in svar får gärna involvera exempelvis elevhälsa i processen </a:t>
            </a:r>
            <a:endParaRPr lang="sv-SE" dirty="0"/>
          </a:p>
        </p:txBody>
      </p:sp>
      <p:sp>
        <p:nvSpPr>
          <p:cNvPr id="4" name="textruta 3"/>
          <p:cNvSpPr txBox="1"/>
          <p:nvPr/>
        </p:nvSpPr>
        <p:spPr>
          <a:xfrm>
            <a:off x="215439" y="3189216"/>
            <a:ext cx="2942706" cy="369332"/>
          </a:xfrm>
          <a:prstGeom prst="rect">
            <a:avLst/>
          </a:prstGeom>
          <a:noFill/>
        </p:spPr>
        <p:txBody>
          <a:bodyPr wrap="square" rtlCol="0">
            <a:spAutoFit/>
          </a:bodyPr>
          <a:lstStyle/>
          <a:p>
            <a:r>
              <a:rPr lang="sv-SE" dirty="0" smtClean="0"/>
              <a:t>Kommun X </a:t>
            </a:r>
            <a:endParaRPr lang="sv-SE" dirty="0"/>
          </a:p>
        </p:txBody>
      </p:sp>
      <p:cxnSp>
        <p:nvCxnSpPr>
          <p:cNvPr id="10" name="Rak pilkoppling 9"/>
          <p:cNvCxnSpPr/>
          <p:nvPr/>
        </p:nvCxnSpPr>
        <p:spPr>
          <a:xfrm>
            <a:off x="1944831" y="3373882"/>
            <a:ext cx="154616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ruta 14"/>
          <p:cNvSpPr txBox="1"/>
          <p:nvPr/>
        </p:nvSpPr>
        <p:spPr>
          <a:xfrm>
            <a:off x="3829742" y="3189216"/>
            <a:ext cx="3967943" cy="369332"/>
          </a:xfrm>
          <a:prstGeom prst="rect">
            <a:avLst/>
          </a:prstGeom>
          <a:noFill/>
        </p:spPr>
        <p:txBody>
          <a:bodyPr wrap="square" rtlCol="0">
            <a:spAutoFit/>
          </a:bodyPr>
          <a:lstStyle/>
          <a:p>
            <a:r>
              <a:rPr lang="sv-SE" dirty="0" smtClean="0">
                <a:hlinkClick r:id="rId2"/>
              </a:rPr>
              <a:t>jorgen.bergstrom@regionostergotland.se</a:t>
            </a:r>
            <a:r>
              <a:rPr lang="sv-SE" dirty="0" smtClean="0"/>
              <a:t> </a:t>
            </a:r>
            <a:endParaRPr lang="sv-SE" dirty="0"/>
          </a:p>
        </p:txBody>
      </p:sp>
      <p:cxnSp>
        <p:nvCxnSpPr>
          <p:cNvPr id="17" name="Rak pilkoppling 16"/>
          <p:cNvCxnSpPr>
            <a:stCxn id="15" idx="3"/>
          </p:cNvCxnSpPr>
          <p:nvPr/>
        </p:nvCxnSpPr>
        <p:spPr>
          <a:xfrm>
            <a:off x="7797685" y="3373882"/>
            <a:ext cx="4630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ruta 30"/>
          <p:cNvSpPr txBox="1"/>
          <p:nvPr/>
        </p:nvSpPr>
        <p:spPr>
          <a:xfrm>
            <a:off x="8374379" y="2550579"/>
            <a:ext cx="2183822" cy="1615827"/>
          </a:xfrm>
          <a:prstGeom prst="rect">
            <a:avLst/>
          </a:prstGeom>
          <a:noFill/>
        </p:spPr>
        <p:txBody>
          <a:bodyPr wrap="square" rtlCol="0">
            <a:spAutoFit/>
          </a:bodyPr>
          <a:lstStyle/>
          <a:p>
            <a:r>
              <a:rPr lang="sv-SE" sz="1100" dirty="0" smtClean="0"/>
              <a:t>Ett gemensamt svar </a:t>
            </a:r>
          </a:p>
          <a:p>
            <a:r>
              <a:rPr lang="sv-SE" sz="1100" dirty="0" smtClean="0"/>
              <a:t>sammanställs av; </a:t>
            </a:r>
          </a:p>
          <a:p>
            <a:r>
              <a:rPr lang="sv-SE" sz="1100" dirty="0" smtClean="0"/>
              <a:t>Jenny Olofsson, Kommunal utveckling, Jönköpings län</a:t>
            </a:r>
          </a:p>
          <a:p>
            <a:r>
              <a:rPr lang="sv-SE" sz="1100" dirty="0" smtClean="0"/>
              <a:t>Maria Branzell Hermelin, RPO, företrädandes kommunerna i Östergötland. </a:t>
            </a:r>
          </a:p>
          <a:p>
            <a:r>
              <a:rPr lang="sv-SE" sz="1100" dirty="0" smtClean="0"/>
              <a:t>Sofia Ludvigsson, Kommunförbundet Kalmar</a:t>
            </a:r>
            <a:endParaRPr lang="sv-SE" sz="1100" dirty="0"/>
          </a:p>
        </p:txBody>
      </p:sp>
      <p:sp>
        <p:nvSpPr>
          <p:cNvPr id="51" name="textruta 50"/>
          <p:cNvSpPr txBox="1"/>
          <p:nvPr/>
        </p:nvSpPr>
        <p:spPr>
          <a:xfrm>
            <a:off x="4388773" y="2829624"/>
            <a:ext cx="2826327" cy="369332"/>
          </a:xfrm>
          <a:prstGeom prst="rect">
            <a:avLst/>
          </a:prstGeom>
          <a:noFill/>
        </p:spPr>
        <p:txBody>
          <a:bodyPr wrap="square" rtlCol="0">
            <a:spAutoFit/>
          </a:bodyPr>
          <a:lstStyle/>
          <a:p>
            <a:r>
              <a:rPr lang="sv-SE" dirty="0" smtClean="0"/>
              <a:t>Skickas in senast 221202</a:t>
            </a:r>
            <a:endParaRPr lang="sv-SE" dirty="0"/>
          </a:p>
        </p:txBody>
      </p:sp>
      <p:cxnSp>
        <p:nvCxnSpPr>
          <p:cNvPr id="13" name="Rak pilkoppling 12"/>
          <p:cNvCxnSpPr/>
          <p:nvPr/>
        </p:nvCxnSpPr>
        <p:spPr>
          <a:xfrm flipH="1">
            <a:off x="8972550" y="4166406"/>
            <a:ext cx="9525" cy="3008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ruta 18"/>
          <p:cNvSpPr txBox="1"/>
          <p:nvPr/>
        </p:nvSpPr>
        <p:spPr>
          <a:xfrm>
            <a:off x="8272201" y="4467225"/>
            <a:ext cx="2442555" cy="261610"/>
          </a:xfrm>
          <a:prstGeom prst="rect">
            <a:avLst/>
          </a:prstGeom>
          <a:noFill/>
        </p:spPr>
        <p:txBody>
          <a:bodyPr wrap="square" rtlCol="0">
            <a:spAutoFit/>
          </a:bodyPr>
          <a:lstStyle/>
          <a:p>
            <a:r>
              <a:rPr lang="sv-SE" sz="1100" dirty="0" smtClean="0"/>
              <a:t>Reflekterande möte 221208</a:t>
            </a:r>
            <a:endParaRPr lang="sv-SE" sz="1100" dirty="0"/>
          </a:p>
        </p:txBody>
      </p:sp>
      <p:sp>
        <p:nvSpPr>
          <p:cNvPr id="23" name="textruta 22"/>
          <p:cNvSpPr txBox="1"/>
          <p:nvPr/>
        </p:nvSpPr>
        <p:spPr>
          <a:xfrm>
            <a:off x="8260772" y="4987966"/>
            <a:ext cx="1994706" cy="1015663"/>
          </a:xfrm>
          <a:prstGeom prst="rect">
            <a:avLst/>
          </a:prstGeom>
          <a:noFill/>
        </p:spPr>
        <p:txBody>
          <a:bodyPr wrap="square" rtlCol="0">
            <a:spAutoFit/>
          </a:bodyPr>
          <a:lstStyle/>
          <a:p>
            <a:r>
              <a:rPr lang="sv-SE" sz="1200" dirty="0" smtClean="0">
                <a:latin typeface="Calibri" panose="020F0502020204030204" pitchFamily="34" charset="0"/>
                <a:ea typeface="Calibri" panose="020F0502020204030204" pitchFamily="34" charset="0"/>
              </a:rPr>
              <a:t>221212:  Sammanställda </a:t>
            </a:r>
            <a:r>
              <a:rPr lang="sv-SE" sz="1200" dirty="0">
                <a:latin typeface="Calibri" panose="020F0502020204030204" pitchFamily="34" charset="0"/>
                <a:ea typeface="Calibri" panose="020F0502020204030204" pitchFamily="34" charset="0"/>
              </a:rPr>
              <a:t>svaret </a:t>
            </a:r>
            <a:r>
              <a:rPr lang="sv-SE" sz="1200" dirty="0" smtClean="0">
                <a:latin typeface="Calibri" panose="020F0502020204030204" pitchFamily="34" charset="0"/>
                <a:ea typeface="Calibri" panose="020F0502020204030204" pitchFamily="34" charset="0"/>
              </a:rPr>
              <a:t>skickas </a:t>
            </a:r>
            <a:r>
              <a:rPr lang="sv-SE" sz="1200" dirty="0">
                <a:latin typeface="Calibri" panose="020F0502020204030204" pitchFamily="34" charset="0"/>
                <a:ea typeface="Calibri" panose="020F0502020204030204" pitchFamily="34" charset="0"/>
              </a:rPr>
              <a:t>ut till medverkande kommuner med möjlighet att lämna synpunkter till </a:t>
            </a:r>
            <a:r>
              <a:rPr lang="sv-SE" sz="1200" dirty="0" smtClean="0">
                <a:latin typeface="Calibri" panose="020F0502020204030204" pitchFamily="34" charset="0"/>
                <a:ea typeface="Calibri" panose="020F0502020204030204" pitchFamily="34" charset="0"/>
              </a:rPr>
              <a:t>221216</a:t>
            </a:r>
            <a:endParaRPr lang="sv-SE" sz="1200" dirty="0">
              <a:latin typeface="Calibri" panose="020F0502020204030204" pitchFamily="34" charset="0"/>
              <a:ea typeface="Calibri" panose="020F0502020204030204" pitchFamily="34" charset="0"/>
            </a:endParaRPr>
          </a:p>
        </p:txBody>
      </p:sp>
      <p:cxnSp>
        <p:nvCxnSpPr>
          <p:cNvPr id="24" name="Rak pilkoppling 23"/>
          <p:cNvCxnSpPr/>
          <p:nvPr/>
        </p:nvCxnSpPr>
        <p:spPr>
          <a:xfrm flipH="1">
            <a:off x="8982075" y="4655931"/>
            <a:ext cx="9525" cy="3008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Rak pilkoppling 24"/>
          <p:cNvCxnSpPr/>
          <p:nvPr/>
        </p:nvCxnSpPr>
        <p:spPr>
          <a:xfrm flipV="1">
            <a:off x="10096500" y="3705225"/>
            <a:ext cx="723900" cy="17526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ruta 10"/>
          <p:cNvSpPr txBox="1"/>
          <p:nvPr/>
        </p:nvSpPr>
        <p:spPr>
          <a:xfrm>
            <a:off x="10458450" y="3035326"/>
            <a:ext cx="1895475" cy="646331"/>
          </a:xfrm>
          <a:prstGeom prst="rect">
            <a:avLst/>
          </a:prstGeom>
          <a:noFill/>
        </p:spPr>
        <p:txBody>
          <a:bodyPr wrap="square" rtlCol="0">
            <a:spAutoFit/>
          </a:bodyPr>
          <a:lstStyle/>
          <a:p>
            <a:r>
              <a:rPr lang="sv-SE" dirty="0" smtClean="0"/>
              <a:t>Svaret skickas till Socialstyrelsen</a:t>
            </a:r>
            <a:endParaRPr lang="sv-SE" dirty="0"/>
          </a:p>
        </p:txBody>
      </p:sp>
    </p:spTree>
    <p:extLst>
      <p:ext uri="{BB962C8B-B14F-4D97-AF65-F5344CB8AC3E}">
        <p14:creationId xmlns:p14="http://schemas.microsoft.com/office/powerpoint/2010/main" val="2523575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22738" y="708074"/>
            <a:ext cx="11746523" cy="5355312"/>
          </a:xfrm>
          <a:prstGeom prst="rect">
            <a:avLst/>
          </a:prstGeom>
        </p:spPr>
        <p:txBody>
          <a:bodyPr wrap="square">
            <a:spAutoFit/>
          </a:bodyPr>
          <a:lstStyle/>
          <a:p>
            <a:pPr>
              <a:spcAft>
                <a:spcPts val="0"/>
              </a:spcAft>
            </a:pPr>
            <a:r>
              <a:rPr lang="sv-SE" dirty="0">
                <a:latin typeface="Calibri" panose="020F0502020204030204" pitchFamily="34" charset="0"/>
                <a:ea typeface="Calibri" panose="020F0502020204030204" pitchFamily="34" charset="0"/>
              </a:rPr>
              <a:t>20/10:    </a:t>
            </a:r>
            <a:r>
              <a:rPr lang="sv-SE" dirty="0" smtClean="0">
                <a:latin typeface="Calibri" panose="020F0502020204030204" pitchFamily="34" charset="0"/>
                <a:ea typeface="Calibri" panose="020F0502020204030204" pitchFamily="34" charset="0"/>
              </a:rPr>
              <a:t>Socialstyrelsen </a:t>
            </a:r>
            <a:r>
              <a:rPr lang="sv-SE" dirty="0">
                <a:latin typeface="Calibri" panose="020F0502020204030204" pitchFamily="34" charset="0"/>
                <a:ea typeface="Calibri" panose="020F0502020204030204" pitchFamily="34" charset="0"/>
              </a:rPr>
              <a:t>publicerar remissversionen av NR ADHD &amp; Autism </a:t>
            </a:r>
            <a:endParaRPr lang="sv-SE" dirty="0" smtClean="0">
              <a:latin typeface="Calibri" panose="020F0502020204030204" pitchFamily="34" charset="0"/>
              <a:ea typeface="Calibri" panose="020F0502020204030204" pitchFamily="34" charset="0"/>
            </a:endParaRPr>
          </a:p>
          <a:p>
            <a:pPr>
              <a:spcAft>
                <a:spcPts val="0"/>
              </a:spcAft>
            </a:pPr>
            <a:endParaRPr lang="sv-SE" dirty="0">
              <a:latin typeface="Calibri" panose="020F0502020204030204" pitchFamily="34" charset="0"/>
              <a:ea typeface="Calibri" panose="020F0502020204030204" pitchFamily="34" charset="0"/>
            </a:endParaRPr>
          </a:p>
          <a:p>
            <a:pPr>
              <a:spcAft>
                <a:spcPts val="0"/>
              </a:spcAft>
            </a:pPr>
            <a:r>
              <a:rPr lang="sv-SE" dirty="0">
                <a:latin typeface="Calibri" panose="020F0502020204030204" pitchFamily="34" charset="0"/>
                <a:ea typeface="Calibri" panose="020F0502020204030204" pitchFamily="34" charset="0"/>
              </a:rPr>
              <a:t>21/10:    </a:t>
            </a:r>
            <a:r>
              <a:rPr lang="sv-SE" dirty="0" smtClean="0">
                <a:latin typeface="Calibri" panose="020F0502020204030204" pitchFamily="34" charset="0"/>
                <a:ea typeface="Calibri" panose="020F0502020204030204" pitchFamily="34" charset="0"/>
              </a:rPr>
              <a:t>Vi </a:t>
            </a:r>
            <a:r>
              <a:rPr lang="sv-SE" dirty="0">
                <a:latin typeface="Calibri" panose="020F0502020204030204" pitchFamily="34" charset="0"/>
                <a:ea typeface="Calibri" panose="020F0502020204030204" pitchFamily="34" charset="0"/>
              </a:rPr>
              <a:t>skickar ut en länk till en digital enkät för GAP analys av riktlinjerna </a:t>
            </a:r>
          </a:p>
          <a:p>
            <a:pPr indent="828040">
              <a:spcAft>
                <a:spcPts val="0"/>
              </a:spcAft>
            </a:pPr>
            <a:r>
              <a:rPr lang="sv-SE" dirty="0" smtClean="0">
                <a:latin typeface="Calibri" panose="020F0502020204030204" pitchFamily="34" charset="0"/>
                <a:ea typeface="Calibri" panose="020F0502020204030204" pitchFamily="34" charset="0"/>
              </a:rPr>
              <a:t>Vi </a:t>
            </a:r>
            <a:r>
              <a:rPr lang="sv-SE" dirty="0">
                <a:latin typeface="Calibri" panose="020F0502020204030204" pitchFamily="34" charset="0"/>
                <a:ea typeface="Calibri" panose="020F0502020204030204" pitchFamily="34" charset="0"/>
              </a:rPr>
              <a:t>har </a:t>
            </a:r>
            <a:r>
              <a:rPr lang="sv-SE" dirty="0" smtClean="0">
                <a:latin typeface="Calibri" panose="020F0502020204030204" pitchFamily="34" charset="0"/>
                <a:ea typeface="Calibri" panose="020F0502020204030204" pitchFamily="34" charset="0"/>
              </a:rPr>
              <a:t>digitalt möte då </a:t>
            </a:r>
            <a:r>
              <a:rPr lang="sv-SE" dirty="0">
                <a:latin typeface="Calibri" panose="020F0502020204030204" pitchFamily="34" charset="0"/>
                <a:ea typeface="Calibri" panose="020F0502020204030204" pitchFamily="34" charset="0"/>
              </a:rPr>
              <a:t>vi berättar om hur vi ska arbeta med GAP analys och remissvar i övrigt på riktlinjerna. </a:t>
            </a:r>
            <a:endParaRPr lang="sv-SE" dirty="0" smtClean="0">
              <a:latin typeface="Calibri" panose="020F0502020204030204" pitchFamily="34" charset="0"/>
              <a:ea typeface="Calibri" panose="020F0502020204030204" pitchFamily="34" charset="0"/>
            </a:endParaRPr>
          </a:p>
          <a:p>
            <a:pPr indent="828040">
              <a:spcAft>
                <a:spcPts val="0"/>
              </a:spcAft>
            </a:pPr>
            <a:endParaRPr lang="sv-SE" dirty="0">
              <a:latin typeface="Calibri" panose="020F0502020204030204" pitchFamily="34" charset="0"/>
              <a:ea typeface="Calibri" panose="020F0502020204030204" pitchFamily="34" charset="0"/>
            </a:endParaRPr>
          </a:p>
          <a:p>
            <a:pPr>
              <a:spcAft>
                <a:spcPts val="0"/>
              </a:spcAft>
            </a:pPr>
            <a:r>
              <a:rPr lang="sv-SE" dirty="0" smtClean="0">
                <a:latin typeface="Calibri" panose="020F0502020204030204" pitchFamily="34" charset="0"/>
                <a:ea typeface="Calibri" panose="020F0502020204030204" pitchFamily="34" charset="0"/>
              </a:rPr>
              <a:t>21/10-3/11:</a:t>
            </a:r>
            <a:r>
              <a:rPr lang="sv-SE" dirty="0">
                <a:latin typeface="Calibri" panose="020F0502020204030204" pitchFamily="34" charset="0"/>
                <a:ea typeface="Calibri" panose="020F0502020204030204" pitchFamily="34" charset="0"/>
              </a:rPr>
              <a:t>       </a:t>
            </a:r>
            <a:r>
              <a:rPr lang="sv-SE" dirty="0" smtClean="0">
                <a:latin typeface="Calibri" panose="020F0502020204030204" pitchFamily="34" charset="0"/>
                <a:ea typeface="Calibri" panose="020F0502020204030204" pitchFamily="34" charset="0"/>
              </a:rPr>
              <a:t>	Den digitala enkäten besvaras </a:t>
            </a:r>
            <a:r>
              <a:rPr lang="sv-SE" b="1" dirty="0">
                <a:latin typeface="Calibri" panose="020F0502020204030204" pitchFamily="34" charset="0"/>
                <a:ea typeface="Calibri" panose="020F0502020204030204" pitchFamily="34" charset="0"/>
              </a:rPr>
              <a:t>(senast 221103). </a:t>
            </a:r>
            <a:r>
              <a:rPr lang="sv-SE" dirty="0" smtClean="0">
                <a:latin typeface="Calibri" panose="020F0502020204030204" pitchFamily="34" charset="0"/>
                <a:ea typeface="Calibri" panose="020F0502020204030204" pitchFamily="34" charset="0"/>
              </a:rPr>
              <a:t>Syftet </a:t>
            </a:r>
            <a:r>
              <a:rPr lang="sv-SE" dirty="0">
                <a:latin typeface="Calibri" panose="020F0502020204030204" pitchFamily="34" charset="0"/>
                <a:ea typeface="Calibri" panose="020F0502020204030204" pitchFamily="34" charset="0"/>
              </a:rPr>
              <a:t>är att få ett ungefärligt grepp om hur långt vi ligger </a:t>
            </a:r>
            <a:r>
              <a:rPr lang="sv-SE" dirty="0" smtClean="0">
                <a:latin typeface="Calibri" panose="020F0502020204030204" pitchFamily="34" charset="0"/>
                <a:ea typeface="Calibri" panose="020F0502020204030204" pitchFamily="34" charset="0"/>
              </a:rPr>
              <a:t>		ifrån </a:t>
            </a:r>
            <a:r>
              <a:rPr lang="sv-SE" dirty="0">
                <a:latin typeface="Calibri" panose="020F0502020204030204" pitchFamily="34" charset="0"/>
                <a:ea typeface="Calibri" panose="020F0502020204030204" pitchFamily="34" charset="0"/>
              </a:rPr>
              <a:t>att </a:t>
            </a:r>
            <a:r>
              <a:rPr lang="sv-SE" dirty="0" smtClean="0">
                <a:latin typeface="Calibri" panose="020F0502020204030204" pitchFamily="34" charset="0"/>
                <a:ea typeface="Calibri" panose="020F0502020204030204" pitchFamily="34" charset="0"/>
              </a:rPr>
              <a:t>uppfylla rekommendationerna</a:t>
            </a:r>
            <a:r>
              <a:rPr lang="sv-SE" dirty="0">
                <a:latin typeface="Calibri" panose="020F0502020204030204" pitchFamily="34" charset="0"/>
                <a:ea typeface="Calibri" panose="020F0502020204030204" pitchFamily="34" charset="0"/>
              </a:rPr>
              <a:t>. </a:t>
            </a:r>
            <a:endParaRPr lang="sv-SE" dirty="0" smtClean="0">
              <a:latin typeface="Calibri" panose="020F0502020204030204" pitchFamily="34" charset="0"/>
              <a:ea typeface="Calibri" panose="020F0502020204030204" pitchFamily="34" charset="0"/>
            </a:endParaRPr>
          </a:p>
          <a:p>
            <a:pPr>
              <a:spcAft>
                <a:spcPts val="0"/>
              </a:spcAft>
            </a:pPr>
            <a:endParaRPr lang="sv-SE" dirty="0">
              <a:latin typeface="Calibri" panose="020F0502020204030204" pitchFamily="34" charset="0"/>
              <a:ea typeface="Calibri" panose="020F0502020204030204" pitchFamily="34" charset="0"/>
            </a:endParaRPr>
          </a:p>
          <a:p>
            <a:pPr>
              <a:spcAft>
                <a:spcPts val="0"/>
              </a:spcAft>
            </a:pPr>
            <a:r>
              <a:rPr lang="sv-SE" dirty="0">
                <a:latin typeface="Calibri" panose="020F0502020204030204" pitchFamily="34" charset="0"/>
                <a:ea typeface="Calibri" panose="020F0502020204030204" pitchFamily="34" charset="0"/>
              </a:rPr>
              <a:t>21/10-7/11       </a:t>
            </a:r>
            <a:r>
              <a:rPr lang="sv-SE" dirty="0" smtClean="0">
                <a:latin typeface="Calibri" panose="020F0502020204030204" pitchFamily="34" charset="0"/>
                <a:ea typeface="Calibri" panose="020F0502020204030204" pitchFamily="34" charset="0"/>
              </a:rPr>
              <a:t>	Bidrag till remissvar framställs och skickas in. </a:t>
            </a:r>
            <a:r>
              <a:rPr lang="sv-SE" b="1" dirty="0" smtClean="0">
                <a:latin typeface="Calibri" panose="020F0502020204030204" pitchFamily="34" charset="0"/>
                <a:ea typeface="Calibri" panose="020F0502020204030204" pitchFamily="34" charset="0"/>
              </a:rPr>
              <a:t>Deadline 221107</a:t>
            </a:r>
          </a:p>
          <a:p>
            <a:pPr>
              <a:spcAft>
                <a:spcPts val="0"/>
              </a:spcAft>
            </a:pPr>
            <a:r>
              <a:rPr lang="sv-SE" dirty="0" smtClean="0">
                <a:latin typeface="Calibri" panose="020F0502020204030204" pitchFamily="34" charset="0"/>
                <a:ea typeface="Calibri" panose="020F0502020204030204" pitchFamily="34" charset="0"/>
              </a:rPr>
              <a:t> </a:t>
            </a:r>
            <a:endParaRPr lang="sv-SE" dirty="0">
              <a:latin typeface="Calibri" panose="020F0502020204030204" pitchFamily="34" charset="0"/>
              <a:ea typeface="Calibri" panose="020F0502020204030204" pitchFamily="34" charset="0"/>
            </a:endParaRPr>
          </a:p>
          <a:p>
            <a:pPr>
              <a:spcAft>
                <a:spcPts val="0"/>
              </a:spcAft>
            </a:pPr>
            <a:r>
              <a:rPr lang="sv-SE" dirty="0">
                <a:latin typeface="Calibri" panose="020F0502020204030204" pitchFamily="34" charset="0"/>
                <a:ea typeface="Calibri" panose="020F0502020204030204" pitchFamily="34" charset="0"/>
              </a:rPr>
              <a:t>8/11                   </a:t>
            </a:r>
            <a:r>
              <a:rPr lang="sv-SE" dirty="0" smtClean="0">
                <a:latin typeface="Calibri" panose="020F0502020204030204" pitchFamily="34" charset="0"/>
                <a:ea typeface="Calibri" panose="020F0502020204030204" pitchFamily="34" charset="0"/>
              </a:rPr>
              <a:t>	Vi </a:t>
            </a:r>
            <a:r>
              <a:rPr lang="sv-SE" dirty="0">
                <a:latin typeface="Calibri" panose="020F0502020204030204" pitchFamily="34" charset="0"/>
                <a:ea typeface="Calibri" panose="020F0502020204030204" pitchFamily="34" charset="0"/>
              </a:rPr>
              <a:t>har ett möte där ni som arbetat med detta inom SÖSR får en möjlighet att reflektera och utbyta </a:t>
            </a:r>
            <a:r>
              <a:rPr lang="sv-SE" dirty="0" smtClean="0">
                <a:latin typeface="Calibri" panose="020F0502020204030204" pitchFamily="34" charset="0"/>
                <a:ea typeface="Calibri" panose="020F0502020204030204" pitchFamily="34" charset="0"/>
              </a:rPr>
              <a:t>			tankar, vi </a:t>
            </a:r>
            <a:r>
              <a:rPr lang="sv-SE" dirty="0">
                <a:latin typeface="Calibri" panose="020F0502020204030204" pitchFamily="34" charset="0"/>
                <a:ea typeface="Calibri" panose="020F0502020204030204" pitchFamily="34" charset="0"/>
              </a:rPr>
              <a:t>får en möjlighet att resonera om olikheter som kanske kommit in. </a:t>
            </a:r>
            <a:endParaRPr lang="sv-SE" dirty="0" smtClean="0">
              <a:latin typeface="Calibri" panose="020F0502020204030204" pitchFamily="34" charset="0"/>
              <a:ea typeface="Calibri" panose="020F0502020204030204" pitchFamily="34" charset="0"/>
            </a:endParaRPr>
          </a:p>
          <a:p>
            <a:pPr>
              <a:spcAft>
                <a:spcPts val="0"/>
              </a:spcAft>
            </a:pPr>
            <a:endParaRPr lang="sv-SE" dirty="0">
              <a:latin typeface="Calibri" panose="020F0502020204030204" pitchFamily="34" charset="0"/>
              <a:ea typeface="Calibri" panose="020F0502020204030204" pitchFamily="34" charset="0"/>
            </a:endParaRPr>
          </a:p>
          <a:p>
            <a:r>
              <a:rPr lang="sv-SE" dirty="0">
                <a:latin typeface="Calibri" panose="020F0502020204030204" pitchFamily="34" charset="0"/>
                <a:ea typeface="Calibri" panose="020F0502020204030204" pitchFamily="34" charset="0"/>
              </a:rPr>
              <a:t>9/11  </a:t>
            </a:r>
            <a:r>
              <a:rPr lang="sv-SE" dirty="0" smtClean="0">
                <a:latin typeface="Calibri" panose="020F0502020204030204" pitchFamily="34" charset="0"/>
                <a:ea typeface="Calibri" panose="020F0502020204030204" pitchFamily="34" charset="0"/>
              </a:rPr>
              <a:t>            </a:t>
            </a:r>
            <a:r>
              <a:rPr lang="sv-SE" dirty="0">
                <a:latin typeface="Calibri" panose="020F0502020204030204" pitchFamily="34" charset="0"/>
                <a:ea typeface="Calibri" panose="020F0502020204030204" pitchFamily="34" charset="0"/>
              </a:rPr>
              <a:t>      </a:t>
            </a:r>
            <a:r>
              <a:rPr lang="sv-SE" dirty="0" smtClean="0">
                <a:latin typeface="Calibri" panose="020F0502020204030204" pitchFamily="34" charset="0"/>
                <a:ea typeface="Calibri" panose="020F0502020204030204" pitchFamily="34" charset="0"/>
              </a:rPr>
              <a:t>	Vi </a:t>
            </a:r>
            <a:r>
              <a:rPr lang="sv-SE" dirty="0">
                <a:latin typeface="Calibri" panose="020F0502020204030204" pitchFamily="34" charset="0"/>
                <a:ea typeface="Calibri" panose="020F0502020204030204" pitchFamily="34" charset="0"/>
              </a:rPr>
              <a:t>hoppas på att </a:t>
            </a:r>
            <a:r>
              <a:rPr lang="sv-SE" dirty="0" smtClean="0">
                <a:latin typeface="Calibri" panose="020F0502020204030204" pitchFamily="34" charset="0"/>
                <a:ea typeface="Calibri" panose="020F0502020204030204" pitchFamily="34" charset="0"/>
              </a:rPr>
              <a:t>kunna </a:t>
            </a:r>
            <a:r>
              <a:rPr lang="sv-SE" dirty="0">
                <a:latin typeface="Calibri" panose="020F0502020204030204" pitchFamily="34" charset="0"/>
                <a:ea typeface="Calibri" panose="020F0502020204030204" pitchFamily="34" charset="0"/>
              </a:rPr>
              <a:t>skicka ut </a:t>
            </a:r>
            <a:r>
              <a:rPr lang="sv-SE" dirty="0" smtClean="0">
                <a:latin typeface="Calibri" panose="020F0502020204030204" pitchFamily="34" charset="0"/>
                <a:ea typeface="Calibri" panose="020F0502020204030204" pitchFamily="34" charset="0"/>
              </a:rPr>
              <a:t>en sammanställning till alla regioner som inlämnat remissvar. </a:t>
            </a:r>
          </a:p>
          <a:p>
            <a:endParaRPr lang="sv-SE" dirty="0">
              <a:latin typeface="Calibri" panose="020F0502020204030204" pitchFamily="34" charset="0"/>
            </a:endParaRPr>
          </a:p>
          <a:p>
            <a:r>
              <a:rPr lang="sv-SE" dirty="0" smtClean="0">
                <a:latin typeface="Calibri" panose="020F0502020204030204" pitchFamily="34" charset="0"/>
              </a:rPr>
              <a:t>9/11-15/11        	Under denna period finns möjlighet från regionerna att återkoppla på eventuella felaktigheter i 			sammanställningen</a:t>
            </a:r>
          </a:p>
          <a:p>
            <a:endParaRPr lang="sv-SE" dirty="0">
              <a:latin typeface="Calibri" panose="020F0502020204030204" pitchFamily="34" charset="0"/>
            </a:endParaRPr>
          </a:p>
          <a:p>
            <a:r>
              <a:rPr lang="sv-SE" dirty="0" smtClean="0">
                <a:latin typeface="Calibri" panose="020F0502020204030204" pitchFamily="34" charset="0"/>
              </a:rPr>
              <a:t>17/11 	           	Vårt förslag för remissvar från SÖSR går via RPO psykisk hälsa vidare till den politiska beredningen 	</a:t>
            </a:r>
            <a:endParaRPr lang="sv-SE" dirty="0"/>
          </a:p>
        </p:txBody>
      </p:sp>
      <p:sp>
        <p:nvSpPr>
          <p:cNvPr id="3" name="Platshållare för sidfot 2"/>
          <p:cNvSpPr>
            <a:spLocks noGrp="1"/>
          </p:cNvSpPr>
          <p:nvPr>
            <p:ph type="ftr" sz="quarter" idx="11"/>
          </p:nvPr>
        </p:nvSpPr>
        <p:spPr/>
        <p:txBody>
          <a:bodyPr/>
          <a:lstStyle/>
          <a:p>
            <a:r>
              <a:rPr lang="de-DE" smtClean="0"/>
              <a:t>Jorgen.Bergstrom@regionostergotland.se tel 073 027 72 94</a:t>
            </a:r>
            <a:endParaRPr lang="sv-SE"/>
          </a:p>
        </p:txBody>
      </p:sp>
      <p:sp>
        <p:nvSpPr>
          <p:cNvPr id="5" name="Rektangel 4"/>
          <p:cNvSpPr/>
          <p:nvPr/>
        </p:nvSpPr>
        <p:spPr>
          <a:xfrm>
            <a:off x="522016" y="96690"/>
            <a:ext cx="2849833" cy="461665"/>
          </a:xfrm>
          <a:prstGeom prst="rect">
            <a:avLst/>
          </a:prstGeom>
        </p:spPr>
        <p:txBody>
          <a:bodyPr wrap="square">
            <a:spAutoFit/>
          </a:bodyPr>
          <a:lstStyle/>
          <a:p>
            <a:r>
              <a:rPr lang="sv-SE" sz="2400" b="1" u="sng" dirty="0">
                <a:solidFill>
                  <a:prstClr val="black"/>
                </a:solidFill>
              </a:rPr>
              <a:t>Regionernas process</a:t>
            </a:r>
            <a:endParaRPr lang="sv-SE" sz="2400" dirty="0"/>
          </a:p>
        </p:txBody>
      </p:sp>
    </p:spTree>
    <p:extLst>
      <p:ext uri="{BB962C8B-B14F-4D97-AF65-F5344CB8AC3E}">
        <p14:creationId xmlns:p14="http://schemas.microsoft.com/office/powerpoint/2010/main" val="44892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22738" y="708074"/>
            <a:ext cx="11746523" cy="5355312"/>
          </a:xfrm>
          <a:prstGeom prst="rect">
            <a:avLst/>
          </a:prstGeom>
        </p:spPr>
        <p:txBody>
          <a:bodyPr wrap="square">
            <a:spAutoFit/>
          </a:bodyPr>
          <a:lstStyle/>
          <a:p>
            <a:pPr>
              <a:spcAft>
                <a:spcPts val="0"/>
              </a:spcAft>
            </a:pPr>
            <a:r>
              <a:rPr lang="sv-SE" dirty="0">
                <a:latin typeface="Calibri" panose="020F0502020204030204" pitchFamily="34" charset="0"/>
                <a:ea typeface="Calibri" panose="020F0502020204030204" pitchFamily="34" charset="0"/>
              </a:rPr>
              <a:t>20/10:    </a:t>
            </a:r>
            <a:r>
              <a:rPr lang="sv-SE" dirty="0" smtClean="0">
                <a:latin typeface="Calibri" panose="020F0502020204030204" pitchFamily="34" charset="0"/>
                <a:ea typeface="Calibri" panose="020F0502020204030204" pitchFamily="34" charset="0"/>
              </a:rPr>
              <a:t>Socialstyrelsen </a:t>
            </a:r>
            <a:r>
              <a:rPr lang="sv-SE" dirty="0">
                <a:latin typeface="Calibri" panose="020F0502020204030204" pitchFamily="34" charset="0"/>
                <a:ea typeface="Calibri" panose="020F0502020204030204" pitchFamily="34" charset="0"/>
              </a:rPr>
              <a:t>publicerar remissversionen av NR ADHD &amp; Autism </a:t>
            </a:r>
            <a:endParaRPr lang="sv-SE" dirty="0" smtClean="0">
              <a:latin typeface="Calibri" panose="020F0502020204030204" pitchFamily="34" charset="0"/>
              <a:ea typeface="Calibri" panose="020F0502020204030204" pitchFamily="34" charset="0"/>
            </a:endParaRPr>
          </a:p>
          <a:p>
            <a:pPr>
              <a:spcAft>
                <a:spcPts val="0"/>
              </a:spcAft>
            </a:pPr>
            <a:endParaRPr lang="sv-SE" dirty="0">
              <a:latin typeface="Calibri" panose="020F0502020204030204" pitchFamily="34" charset="0"/>
              <a:ea typeface="Calibri" panose="020F0502020204030204" pitchFamily="34" charset="0"/>
            </a:endParaRPr>
          </a:p>
          <a:p>
            <a:pPr>
              <a:spcAft>
                <a:spcPts val="0"/>
              </a:spcAft>
            </a:pPr>
            <a:r>
              <a:rPr lang="sv-SE" dirty="0">
                <a:latin typeface="Calibri" panose="020F0502020204030204" pitchFamily="34" charset="0"/>
                <a:ea typeface="Calibri" panose="020F0502020204030204" pitchFamily="34" charset="0"/>
              </a:rPr>
              <a:t>21/10:    </a:t>
            </a:r>
            <a:r>
              <a:rPr lang="sv-SE" dirty="0" smtClean="0">
                <a:latin typeface="Calibri" panose="020F0502020204030204" pitchFamily="34" charset="0"/>
                <a:ea typeface="Calibri" panose="020F0502020204030204" pitchFamily="34" charset="0"/>
              </a:rPr>
              <a:t>Vi </a:t>
            </a:r>
            <a:r>
              <a:rPr lang="sv-SE" dirty="0">
                <a:latin typeface="Calibri" panose="020F0502020204030204" pitchFamily="34" charset="0"/>
                <a:ea typeface="Calibri" panose="020F0502020204030204" pitchFamily="34" charset="0"/>
              </a:rPr>
              <a:t>skickar ut en länk till en digital enkät för GAP analys av riktlinjerna </a:t>
            </a:r>
          </a:p>
          <a:p>
            <a:pPr indent="828040">
              <a:spcAft>
                <a:spcPts val="0"/>
              </a:spcAft>
            </a:pPr>
            <a:r>
              <a:rPr lang="sv-SE" dirty="0" smtClean="0">
                <a:latin typeface="Calibri" panose="020F0502020204030204" pitchFamily="34" charset="0"/>
                <a:ea typeface="Calibri" panose="020F0502020204030204" pitchFamily="34" charset="0"/>
              </a:rPr>
              <a:t>Vi </a:t>
            </a:r>
            <a:r>
              <a:rPr lang="sv-SE" dirty="0">
                <a:latin typeface="Calibri" panose="020F0502020204030204" pitchFamily="34" charset="0"/>
                <a:ea typeface="Calibri" panose="020F0502020204030204" pitchFamily="34" charset="0"/>
              </a:rPr>
              <a:t>har </a:t>
            </a:r>
            <a:r>
              <a:rPr lang="sv-SE" dirty="0" smtClean="0">
                <a:latin typeface="Calibri" panose="020F0502020204030204" pitchFamily="34" charset="0"/>
                <a:ea typeface="Calibri" panose="020F0502020204030204" pitchFamily="34" charset="0"/>
              </a:rPr>
              <a:t>digitalt möte </a:t>
            </a:r>
            <a:r>
              <a:rPr lang="sv-SE" dirty="0">
                <a:latin typeface="Calibri" panose="020F0502020204030204" pitchFamily="34" charset="0"/>
                <a:ea typeface="Calibri" panose="020F0502020204030204" pitchFamily="34" charset="0"/>
              </a:rPr>
              <a:t>då vi berättar om hur vi ska arbeta med GAP analys och remissvar i övrigt på riktlinjerna. </a:t>
            </a:r>
            <a:endParaRPr lang="sv-SE" dirty="0" smtClean="0">
              <a:latin typeface="Calibri" panose="020F0502020204030204" pitchFamily="34" charset="0"/>
              <a:ea typeface="Calibri" panose="020F0502020204030204" pitchFamily="34" charset="0"/>
            </a:endParaRPr>
          </a:p>
          <a:p>
            <a:pPr indent="828040">
              <a:spcAft>
                <a:spcPts val="0"/>
              </a:spcAft>
            </a:pPr>
            <a:endParaRPr lang="sv-SE" dirty="0">
              <a:latin typeface="Calibri" panose="020F0502020204030204" pitchFamily="34" charset="0"/>
              <a:ea typeface="Calibri" panose="020F0502020204030204" pitchFamily="34" charset="0"/>
            </a:endParaRPr>
          </a:p>
          <a:p>
            <a:pPr>
              <a:spcAft>
                <a:spcPts val="0"/>
              </a:spcAft>
            </a:pPr>
            <a:r>
              <a:rPr lang="sv-SE" dirty="0" smtClean="0">
                <a:latin typeface="Calibri" panose="020F0502020204030204" pitchFamily="34" charset="0"/>
                <a:ea typeface="Calibri" panose="020F0502020204030204" pitchFamily="34" charset="0"/>
              </a:rPr>
              <a:t>21/10-3/11:</a:t>
            </a:r>
            <a:r>
              <a:rPr lang="sv-SE" dirty="0">
                <a:latin typeface="Calibri" panose="020F0502020204030204" pitchFamily="34" charset="0"/>
                <a:ea typeface="Calibri" panose="020F0502020204030204" pitchFamily="34" charset="0"/>
              </a:rPr>
              <a:t>       </a:t>
            </a:r>
            <a:r>
              <a:rPr lang="sv-SE" dirty="0" smtClean="0">
                <a:latin typeface="Calibri" panose="020F0502020204030204" pitchFamily="34" charset="0"/>
                <a:ea typeface="Calibri" panose="020F0502020204030204" pitchFamily="34" charset="0"/>
              </a:rPr>
              <a:t>	Den digitala enkäten besvaras </a:t>
            </a:r>
            <a:r>
              <a:rPr lang="sv-SE" b="1" dirty="0" smtClean="0">
                <a:latin typeface="Calibri" panose="020F0502020204030204" pitchFamily="34" charset="0"/>
                <a:ea typeface="Calibri" panose="020F0502020204030204" pitchFamily="34" charset="0"/>
              </a:rPr>
              <a:t>(senast 221103). </a:t>
            </a:r>
            <a:r>
              <a:rPr lang="sv-SE" dirty="0" smtClean="0">
                <a:latin typeface="Calibri" panose="020F0502020204030204" pitchFamily="34" charset="0"/>
                <a:ea typeface="Calibri" panose="020F0502020204030204" pitchFamily="34" charset="0"/>
              </a:rPr>
              <a:t>Syftet </a:t>
            </a:r>
            <a:r>
              <a:rPr lang="sv-SE" dirty="0">
                <a:latin typeface="Calibri" panose="020F0502020204030204" pitchFamily="34" charset="0"/>
                <a:ea typeface="Calibri" panose="020F0502020204030204" pitchFamily="34" charset="0"/>
              </a:rPr>
              <a:t>är att få ett ungefärligt grepp om hur långt vi ligger </a:t>
            </a:r>
            <a:r>
              <a:rPr lang="sv-SE" dirty="0" smtClean="0">
                <a:latin typeface="Calibri" panose="020F0502020204030204" pitchFamily="34" charset="0"/>
                <a:ea typeface="Calibri" panose="020F0502020204030204" pitchFamily="34" charset="0"/>
              </a:rPr>
              <a:t>		ifrån </a:t>
            </a:r>
            <a:r>
              <a:rPr lang="sv-SE" dirty="0">
                <a:latin typeface="Calibri" panose="020F0502020204030204" pitchFamily="34" charset="0"/>
                <a:ea typeface="Calibri" panose="020F0502020204030204" pitchFamily="34" charset="0"/>
              </a:rPr>
              <a:t>att </a:t>
            </a:r>
            <a:r>
              <a:rPr lang="sv-SE" dirty="0" smtClean="0">
                <a:latin typeface="Calibri" panose="020F0502020204030204" pitchFamily="34" charset="0"/>
                <a:ea typeface="Calibri" panose="020F0502020204030204" pitchFamily="34" charset="0"/>
              </a:rPr>
              <a:t>uppfylla rekommendationerna</a:t>
            </a:r>
            <a:r>
              <a:rPr lang="sv-SE" dirty="0">
                <a:latin typeface="Calibri" panose="020F0502020204030204" pitchFamily="34" charset="0"/>
                <a:ea typeface="Calibri" panose="020F0502020204030204" pitchFamily="34" charset="0"/>
              </a:rPr>
              <a:t>. </a:t>
            </a:r>
            <a:endParaRPr lang="sv-SE" dirty="0" smtClean="0">
              <a:latin typeface="Calibri" panose="020F0502020204030204" pitchFamily="34" charset="0"/>
              <a:ea typeface="Calibri" panose="020F0502020204030204" pitchFamily="34" charset="0"/>
            </a:endParaRPr>
          </a:p>
          <a:p>
            <a:pPr>
              <a:spcAft>
                <a:spcPts val="0"/>
              </a:spcAft>
            </a:pPr>
            <a:endParaRPr lang="sv-SE" dirty="0">
              <a:latin typeface="Calibri" panose="020F0502020204030204" pitchFamily="34" charset="0"/>
              <a:ea typeface="Calibri" panose="020F0502020204030204" pitchFamily="34" charset="0"/>
            </a:endParaRPr>
          </a:p>
          <a:p>
            <a:pPr>
              <a:spcAft>
                <a:spcPts val="0"/>
              </a:spcAft>
            </a:pPr>
            <a:r>
              <a:rPr lang="sv-SE" dirty="0" smtClean="0">
                <a:latin typeface="Calibri" panose="020F0502020204030204" pitchFamily="34" charset="0"/>
                <a:ea typeface="Calibri" panose="020F0502020204030204" pitchFamily="34" charset="0"/>
              </a:rPr>
              <a:t>21/10-2/12</a:t>
            </a:r>
            <a:r>
              <a:rPr lang="sv-SE" dirty="0">
                <a:latin typeface="Calibri" panose="020F0502020204030204" pitchFamily="34" charset="0"/>
                <a:ea typeface="Calibri" panose="020F0502020204030204" pitchFamily="34" charset="0"/>
              </a:rPr>
              <a:t>       	Bidrag till remissvar framställs och skickas in. </a:t>
            </a:r>
            <a:r>
              <a:rPr lang="sv-SE" b="1" dirty="0">
                <a:latin typeface="Calibri" panose="020F0502020204030204" pitchFamily="34" charset="0"/>
                <a:ea typeface="Calibri" panose="020F0502020204030204" pitchFamily="34" charset="0"/>
              </a:rPr>
              <a:t>Deadline </a:t>
            </a:r>
            <a:r>
              <a:rPr lang="sv-SE" b="1" dirty="0" smtClean="0">
                <a:latin typeface="Calibri" panose="020F0502020204030204" pitchFamily="34" charset="0"/>
                <a:ea typeface="Calibri" panose="020F0502020204030204" pitchFamily="34" charset="0"/>
              </a:rPr>
              <a:t>221202</a:t>
            </a:r>
            <a:endParaRPr lang="sv-SE" b="1" dirty="0">
              <a:latin typeface="Calibri" panose="020F0502020204030204" pitchFamily="34" charset="0"/>
              <a:ea typeface="Calibri" panose="020F0502020204030204" pitchFamily="34" charset="0"/>
            </a:endParaRPr>
          </a:p>
          <a:p>
            <a:pPr>
              <a:spcAft>
                <a:spcPts val="0"/>
              </a:spcAft>
            </a:pPr>
            <a:r>
              <a:rPr lang="sv-SE" dirty="0">
                <a:latin typeface="Calibri" panose="020F0502020204030204" pitchFamily="34" charset="0"/>
                <a:ea typeface="Calibri" panose="020F0502020204030204" pitchFamily="34" charset="0"/>
              </a:rPr>
              <a:t> </a:t>
            </a:r>
          </a:p>
          <a:p>
            <a:pPr>
              <a:spcAft>
                <a:spcPts val="0"/>
              </a:spcAft>
            </a:pPr>
            <a:r>
              <a:rPr lang="sv-SE" dirty="0" smtClean="0">
                <a:latin typeface="Calibri" panose="020F0502020204030204" pitchFamily="34" charset="0"/>
                <a:ea typeface="Calibri" panose="020F0502020204030204" pitchFamily="34" charset="0"/>
              </a:rPr>
              <a:t>8/12 </a:t>
            </a:r>
            <a:r>
              <a:rPr lang="sv-SE" dirty="0">
                <a:latin typeface="Calibri" panose="020F0502020204030204" pitchFamily="34" charset="0"/>
                <a:ea typeface="Calibri" panose="020F0502020204030204" pitchFamily="34" charset="0"/>
              </a:rPr>
              <a:t>                  	Vi har ett möte där ni som arbetat med detta inom SÖSR får en möjlighet att reflektera och utbyta 			tankar, vi får en möjlighet att resonera om olikheter som kanske kommit in. </a:t>
            </a:r>
          </a:p>
          <a:p>
            <a:pPr>
              <a:spcAft>
                <a:spcPts val="0"/>
              </a:spcAft>
            </a:pPr>
            <a:endParaRPr lang="sv-SE" dirty="0">
              <a:latin typeface="Calibri" panose="020F0502020204030204" pitchFamily="34" charset="0"/>
              <a:ea typeface="Calibri" panose="020F0502020204030204" pitchFamily="34" charset="0"/>
            </a:endParaRPr>
          </a:p>
          <a:p>
            <a:r>
              <a:rPr lang="sv-SE" dirty="0" smtClean="0">
                <a:latin typeface="Calibri" panose="020F0502020204030204" pitchFamily="34" charset="0"/>
                <a:ea typeface="Calibri" panose="020F0502020204030204" pitchFamily="34" charset="0"/>
              </a:rPr>
              <a:t>12/12               </a:t>
            </a:r>
            <a:r>
              <a:rPr lang="sv-SE" dirty="0">
                <a:latin typeface="Calibri" panose="020F0502020204030204" pitchFamily="34" charset="0"/>
                <a:ea typeface="Calibri" panose="020F0502020204030204" pitchFamily="34" charset="0"/>
              </a:rPr>
              <a:t>      	</a:t>
            </a:r>
            <a:r>
              <a:rPr lang="sv-SE" dirty="0" smtClean="0">
                <a:latin typeface="Calibri" panose="020F0502020204030204" pitchFamily="34" charset="0"/>
                <a:ea typeface="Calibri" panose="020F0502020204030204" pitchFamily="34" charset="0"/>
              </a:rPr>
              <a:t>Sammanställda svaret skickas ut till medverkande kommuner med möjlighet att lämna synpunkter till </a:t>
            </a:r>
            <a:r>
              <a:rPr lang="sv-SE" dirty="0">
                <a:latin typeface="Calibri" panose="020F0502020204030204" pitchFamily="34" charset="0"/>
                <a:ea typeface="Calibri" panose="020F0502020204030204" pitchFamily="34" charset="0"/>
              </a:rPr>
              <a:t>	</a:t>
            </a:r>
            <a:r>
              <a:rPr lang="sv-SE" dirty="0" smtClean="0">
                <a:latin typeface="Calibri" panose="020F0502020204030204" pitchFamily="34" charset="0"/>
                <a:ea typeface="Calibri" panose="020F0502020204030204" pitchFamily="34" charset="0"/>
              </a:rPr>
              <a:t>	den 16/12. </a:t>
            </a:r>
            <a:endParaRPr lang="sv-SE" dirty="0">
              <a:latin typeface="Calibri" panose="020F0502020204030204" pitchFamily="34" charset="0"/>
              <a:ea typeface="Calibri" panose="020F0502020204030204" pitchFamily="34" charset="0"/>
            </a:endParaRPr>
          </a:p>
          <a:p>
            <a:endParaRPr lang="sv-SE" dirty="0">
              <a:latin typeface="Calibri" panose="020F0502020204030204" pitchFamily="34" charset="0"/>
            </a:endParaRPr>
          </a:p>
          <a:p>
            <a:r>
              <a:rPr lang="sv-SE" dirty="0" smtClean="0">
                <a:latin typeface="Calibri" panose="020F0502020204030204" pitchFamily="34" charset="0"/>
              </a:rPr>
              <a:t>20/12        </a:t>
            </a:r>
            <a:r>
              <a:rPr lang="sv-SE" dirty="0">
                <a:latin typeface="Calibri" panose="020F0502020204030204" pitchFamily="34" charset="0"/>
              </a:rPr>
              <a:t>	</a:t>
            </a:r>
            <a:r>
              <a:rPr lang="sv-SE" dirty="0" smtClean="0">
                <a:latin typeface="Calibri" panose="020F0502020204030204" pitchFamily="34" charset="0"/>
              </a:rPr>
              <a:t>Kommunernas svar skickas in till Socialstyrelsen </a:t>
            </a:r>
            <a:endParaRPr lang="sv-SE" dirty="0">
              <a:latin typeface="Calibri" panose="020F0502020204030204" pitchFamily="34" charset="0"/>
            </a:endParaRPr>
          </a:p>
          <a:p>
            <a:endParaRPr lang="sv-SE" dirty="0">
              <a:latin typeface="Calibri" panose="020F0502020204030204" pitchFamily="34" charset="0"/>
            </a:endParaRPr>
          </a:p>
          <a:p>
            <a:r>
              <a:rPr lang="sv-SE" dirty="0" smtClean="0">
                <a:latin typeface="Calibri" panose="020F0502020204030204" pitchFamily="34" charset="0"/>
              </a:rPr>
              <a:t>	</a:t>
            </a:r>
            <a:endParaRPr lang="sv-SE" dirty="0"/>
          </a:p>
        </p:txBody>
      </p:sp>
      <p:sp>
        <p:nvSpPr>
          <p:cNvPr id="3" name="Platshållare för sidfot 2"/>
          <p:cNvSpPr>
            <a:spLocks noGrp="1"/>
          </p:cNvSpPr>
          <p:nvPr>
            <p:ph type="ftr" sz="quarter" idx="11"/>
          </p:nvPr>
        </p:nvSpPr>
        <p:spPr/>
        <p:txBody>
          <a:bodyPr/>
          <a:lstStyle/>
          <a:p>
            <a:r>
              <a:rPr lang="de-DE" smtClean="0"/>
              <a:t>Jorgen.Bergstrom@regionostergotland.se tel 073 027 72 94</a:t>
            </a:r>
            <a:endParaRPr lang="sv-SE"/>
          </a:p>
        </p:txBody>
      </p:sp>
      <p:sp>
        <p:nvSpPr>
          <p:cNvPr id="5" name="Rektangel 4"/>
          <p:cNvSpPr/>
          <p:nvPr/>
        </p:nvSpPr>
        <p:spPr>
          <a:xfrm>
            <a:off x="104776" y="96690"/>
            <a:ext cx="3267074" cy="461665"/>
          </a:xfrm>
          <a:prstGeom prst="rect">
            <a:avLst/>
          </a:prstGeom>
        </p:spPr>
        <p:txBody>
          <a:bodyPr wrap="square">
            <a:spAutoFit/>
          </a:bodyPr>
          <a:lstStyle/>
          <a:p>
            <a:r>
              <a:rPr lang="sv-SE" sz="2400" b="1" u="sng" dirty="0" smtClean="0">
                <a:solidFill>
                  <a:prstClr val="black"/>
                </a:solidFill>
              </a:rPr>
              <a:t>Kommunernas </a:t>
            </a:r>
            <a:r>
              <a:rPr lang="sv-SE" sz="2400" b="1" u="sng" dirty="0">
                <a:solidFill>
                  <a:prstClr val="black"/>
                </a:solidFill>
              </a:rPr>
              <a:t>process</a:t>
            </a:r>
            <a:endParaRPr lang="sv-SE" sz="2400" dirty="0"/>
          </a:p>
        </p:txBody>
      </p:sp>
    </p:spTree>
    <p:extLst>
      <p:ext uri="{BB962C8B-B14F-4D97-AF65-F5344CB8AC3E}">
        <p14:creationId xmlns:p14="http://schemas.microsoft.com/office/powerpoint/2010/main" val="39992793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p:cNvSpPr txBox="1"/>
          <p:nvPr/>
        </p:nvSpPr>
        <p:spPr>
          <a:xfrm>
            <a:off x="773084" y="1911927"/>
            <a:ext cx="10465724"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4800" b="0" i="0" u="none" strike="noStrike" kern="1200" cap="none" spc="0" normalizeH="0" baseline="0" noProof="0" dirty="0" smtClean="0">
                <a:ln>
                  <a:noFill/>
                </a:ln>
                <a:solidFill>
                  <a:srgbClr val="363636"/>
                </a:solidFill>
                <a:effectLst/>
                <a:uLnTx/>
                <a:uFillTx/>
                <a:latin typeface="Times New Roman"/>
                <a:ea typeface="+mn-ea"/>
                <a:cs typeface="+mn-cs"/>
              </a:rPr>
              <a:t>Tack för ert intresse</a:t>
            </a:r>
            <a:r>
              <a:rPr kumimoji="0" lang="sv-SE" sz="4800" b="0" i="0" u="none" strike="noStrike" kern="1200" cap="none" spc="0" normalizeH="0" noProof="0" dirty="0" smtClean="0">
                <a:ln>
                  <a:noFill/>
                </a:ln>
                <a:solidFill>
                  <a:srgbClr val="363636"/>
                </a:solidFill>
                <a:effectLst/>
                <a:uLnTx/>
                <a:uFillTx/>
                <a:latin typeface="Times New Roman"/>
                <a:ea typeface="+mn-ea"/>
                <a:cs typeface="+mn-cs"/>
              </a:rPr>
              <a:t> och ha en riktigt fin helg! </a:t>
            </a:r>
            <a:endParaRPr kumimoji="0" lang="sv-SE" sz="4800" b="0" i="0" u="none" strike="noStrike" kern="1200" cap="none" spc="0" normalizeH="0" baseline="0" noProof="0" dirty="0">
              <a:ln>
                <a:noFill/>
              </a:ln>
              <a:solidFill>
                <a:srgbClr val="363636"/>
              </a:solidFill>
              <a:effectLst/>
              <a:uLnTx/>
              <a:uFillTx/>
              <a:latin typeface="Times New Roman"/>
              <a:ea typeface="+mn-ea"/>
              <a:cs typeface="+mn-cs"/>
            </a:endParaRPr>
          </a:p>
        </p:txBody>
      </p:sp>
    </p:spTree>
    <p:extLst>
      <p:ext uri="{BB962C8B-B14F-4D97-AF65-F5344CB8AC3E}">
        <p14:creationId xmlns:p14="http://schemas.microsoft.com/office/powerpoint/2010/main" val="2645146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p:cNvSpPr txBox="1"/>
          <p:nvPr/>
        </p:nvSpPr>
        <p:spPr>
          <a:xfrm>
            <a:off x="3258589" y="656705"/>
            <a:ext cx="8063345" cy="584775"/>
          </a:xfrm>
          <a:prstGeom prst="rect">
            <a:avLst/>
          </a:prstGeom>
          <a:noFill/>
        </p:spPr>
        <p:txBody>
          <a:bodyPr wrap="square" rtlCol="0">
            <a:spAutoFit/>
          </a:bodyPr>
          <a:lstStyle/>
          <a:p>
            <a:r>
              <a:rPr lang="sv-SE" sz="3200" dirty="0" smtClean="0"/>
              <a:t>Processen med remissvar – kommunerna  </a:t>
            </a:r>
            <a:endParaRPr lang="sv-SE" sz="3200" dirty="0"/>
          </a:p>
        </p:txBody>
      </p:sp>
      <p:sp>
        <p:nvSpPr>
          <p:cNvPr id="3" name="textruta 2"/>
          <p:cNvSpPr txBox="1"/>
          <p:nvPr/>
        </p:nvSpPr>
        <p:spPr>
          <a:xfrm>
            <a:off x="185997" y="1158786"/>
            <a:ext cx="2942706" cy="1200329"/>
          </a:xfrm>
          <a:prstGeom prst="rect">
            <a:avLst/>
          </a:prstGeom>
          <a:noFill/>
        </p:spPr>
        <p:txBody>
          <a:bodyPr wrap="square" rtlCol="0">
            <a:spAutoFit/>
          </a:bodyPr>
          <a:lstStyle/>
          <a:p>
            <a:r>
              <a:rPr lang="sv-SE" dirty="0" smtClean="0"/>
              <a:t>De kommuner som ska skicka in svar får gärna involvera exempelvis elevhälsa i processen </a:t>
            </a:r>
            <a:endParaRPr lang="sv-SE" dirty="0"/>
          </a:p>
        </p:txBody>
      </p:sp>
      <p:sp>
        <p:nvSpPr>
          <p:cNvPr id="4" name="textruta 3"/>
          <p:cNvSpPr txBox="1"/>
          <p:nvPr/>
        </p:nvSpPr>
        <p:spPr>
          <a:xfrm>
            <a:off x="215439" y="3189216"/>
            <a:ext cx="2942706" cy="369332"/>
          </a:xfrm>
          <a:prstGeom prst="rect">
            <a:avLst/>
          </a:prstGeom>
          <a:noFill/>
        </p:spPr>
        <p:txBody>
          <a:bodyPr wrap="square" rtlCol="0">
            <a:spAutoFit/>
          </a:bodyPr>
          <a:lstStyle/>
          <a:p>
            <a:r>
              <a:rPr lang="sv-SE" dirty="0" smtClean="0"/>
              <a:t>Kommun X </a:t>
            </a:r>
            <a:endParaRPr lang="sv-SE" dirty="0"/>
          </a:p>
        </p:txBody>
      </p:sp>
      <p:cxnSp>
        <p:nvCxnSpPr>
          <p:cNvPr id="10" name="Rak pilkoppling 9"/>
          <p:cNvCxnSpPr/>
          <p:nvPr/>
        </p:nvCxnSpPr>
        <p:spPr>
          <a:xfrm>
            <a:off x="1944831" y="3373882"/>
            <a:ext cx="154616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ruta 14"/>
          <p:cNvSpPr txBox="1"/>
          <p:nvPr/>
        </p:nvSpPr>
        <p:spPr>
          <a:xfrm>
            <a:off x="3829742" y="3189216"/>
            <a:ext cx="3967943" cy="369332"/>
          </a:xfrm>
          <a:prstGeom prst="rect">
            <a:avLst/>
          </a:prstGeom>
          <a:noFill/>
        </p:spPr>
        <p:txBody>
          <a:bodyPr wrap="square" rtlCol="0">
            <a:spAutoFit/>
          </a:bodyPr>
          <a:lstStyle/>
          <a:p>
            <a:r>
              <a:rPr lang="sv-SE" dirty="0" smtClean="0">
                <a:hlinkClick r:id="rId2"/>
              </a:rPr>
              <a:t>jorgen.bergstrom@regionostergotland.se</a:t>
            </a:r>
            <a:r>
              <a:rPr lang="sv-SE" dirty="0" smtClean="0"/>
              <a:t> </a:t>
            </a:r>
            <a:endParaRPr lang="sv-SE" dirty="0"/>
          </a:p>
        </p:txBody>
      </p:sp>
      <p:cxnSp>
        <p:nvCxnSpPr>
          <p:cNvPr id="17" name="Rak pilkoppling 16"/>
          <p:cNvCxnSpPr>
            <a:stCxn id="15" idx="3"/>
          </p:cNvCxnSpPr>
          <p:nvPr/>
        </p:nvCxnSpPr>
        <p:spPr>
          <a:xfrm>
            <a:off x="7797685" y="3373882"/>
            <a:ext cx="4630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ruta 30"/>
          <p:cNvSpPr txBox="1"/>
          <p:nvPr/>
        </p:nvSpPr>
        <p:spPr>
          <a:xfrm>
            <a:off x="8374379" y="2550579"/>
            <a:ext cx="2183822" cy="1615827"/>
          </a:xfrm>
          <a:prstGeom prst="rect">
            <a:avLst/>
          </a:prstGeom>
          <a:noFill/>
        </p:spPr>
        <p:txBody>
          <a:bodyPr wrap="square" rtlCol="0">
            <a:spAutoFit/>
          </a:bodyPr>
          <a:lstStyle/>
          <a:p>
            <a:r>
              <a:rPr lang="sv-SE" sz="1100" dirty="0" smtClean="0"/>
              <a:t>Ett gemensamt svar </a:t>
            </a:r>
          </a:p>
          <a:p>
            <a:r>
              <a:rPr lang="sv-SE" sz="1100" dirty="0" smtClean="0"/>
              <a:t>sammanställs av; </a:t>
            </a:r>
          </a:p>
          <a:p>
            <a:r>
              <a:rPr lang="sv-SE" sz="1100" dirty="0" smtClean="0"/>
              <a:t>Jenny Olofsson, Kommunal utveckling, Jönköpings län</a:t>
            </a:r>
          </a:p>
          <a:p>
            <a:r>
              <a:rPr lang="sv-SE" sz="1100" dirty="0" smtClean="0"/>
              <a:t>Maria Branzell Hermelin, RPO, företrädandes kommunerna i Östergötland. </a:t>
            </a:r>
          </a:p>
          <a:p>
            <a:r>
              <a:rPr lang="sv-SE" sz="1100" dirty="0" smtClean="0"/>
              <a:t>Sofia Ludvigsson, Kommunförbundet Kalmar</a:t>
            </a:r>
            <a:endParaRPr lang="sv-SE" sz="1100" dirty="0"/>
          </a:p>
        </p:txBody>
      </p:sp>
      <p:sp>
        <p:nvSpPr>
          <p:cNvPr id="51" name="textruta 50"/>
          <p:cNvSpPr txBox="1"/>
          <p:nvPr/>
        </p:nvSpPr>
        <p:spPr>
          <a:xfrm>
            <a:off x="4388773" y="2829624"/>
            <a:ext cx="2826327" cy="369332"/>
          </a:xfrm>
          <a:prstGeom prst="rect">
            <a:avLst/>
          </a:prstGeom>
          <a:noFill/>
        </p:spPr>
        <p:txBody>
          <a:bodyPr wrap="square" rtlCol="0">
            <a:spAutoFit/>
          </a:bodyPr>
          <a:lstStyle/>
          <a:p>
            <a:r>
              <a:rPr lang="sv-SE" dirty="0" smtClean="0"/>
              <a:t>Skickas in senast 221202</a:t>
            </a:r>
            <a:endParaRPr lang="sv-SE" dirty="0"/>
          </a:p>
        </p:txBody>
      </p:sp>
      <p:cxnSp>
        <p:nvCxnSpPr>
          <p:cNvPr id="13" name="Rak pilkoppling 12"/>
          <p:cNvCxnSpPr/>
          <p:nvPr/>
        </p:nvCxnSpPr>
        <p:spPr>
          <a:xfrm flipH="1">
            <a:off x="8972550" y="4166406"/>
            <a:ext cx="9525" cy="3008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ruta 18"/>
          <p:cNvSpPr txBox="1"/>
          <p:nvPr/>
        </p:nvSpPr>
        <p:spPr>
          <a:xfrm>
            <a:off x="8272201" y="4467225"/>
            <a:ext cx="2442555" cy="261610"/>
          </a:xfrm>
          <a:prstGeom prst="rect">
            <a:avLst/>
          </a:prstGeom>
          <a:noFill/>
        </p:spPr>
        <p:txBody>
          <a:bodyPr wrap="square" rtlCol="0">
            <a:spAutoFit/>
          </a:bodyPr>
          <a:lstStyle/>
          <a:p>
            <a:r>
              <a:rPr lang="sv-SE" sz="1100" dirty="0" smtClean="0"/>
              <a:t>Reflekterande möte 221208</a:t>
            </a:r>
            <a:endParaRPr lang="sv-SE" sz="1100" dirty="0"/>
          </a:p>
        </p:txBody>
      </p:sp>
      <p:sp>
        <p:nvSpPr>
          <p:cNvPr id="23" name="textruta 22"/>
          <p:cNvSpPr txBox="1"/>
          <p:nvPr/>
        </p:nvSpPr>
        <p:spPr>
          <a:xfrm>
            <a:off x="8260772" y="4987966"/>
            <a:ext cx="1994706" cy="1015663"/>
          </a:xfrm>
          <a:prstGeom prst="rect">
            <a:avLst/>
          </a:prstGeom>
          <a:noFill/>
        </p:spPr>
        <p:txBody>
          <a:bodyPr wrap="square" rtlCol="0">
            <a:spAutoFit/>
          </a:bodyPr>
          <a:lstStyle/>
          <a:p>
            <a:r>
              <a:rPr lang="sv-SE" sz="1200" dirty="0" smtClean="0">
                <a:latin typeface="Calibri" panose="020F0502020204030204" pitchFamily="34" charset="0"/>
                <a:ea typeface="Calibri" panose="020F0502020204030204" pitchFamily="34" charset="0"/>
              </a:rPr>
              <a:t>221212:  Sammanställda </a:t>
            </a:r>
            <a:r>
              <a:rPr lang="sv-SE" sz="1200" dirty="0">
                <a:latin typeface="Calibri" panose="020F0502020204030204" pitchFamily="34" charset="0"/>
                <a:ea typeface="Calibri" panose="020F0502020204030204" pitchFamily="34" charset="0"/>
              </a:rPr>
              <a:t>svaret </a:t>
            </a:r>
            <a:r>
              <a:rPr lang="sv-SE" sz="1200" dirty="0" smtClean="0">
                <a:latin typeface="Calibri" panose="020F0502020204030204" pitchFamily="34" charset="0"/>
                <a:ea typeface="Calibri" panose="020F0502020204030204" pitchFamily="34" charset="0"/>
              </a:rPr>
              <a:t>skickas </a:t>
            </a:r>
            <a:r>
              <a:rPr lang="sv-SE" sz="1200" dirty="0">
                <a:latin typeface="Calibri" panose="020F0502020204030204" pitchFamily="34" charset="0"/>
                <a:ea typeface="Calibri" panose="020F0502020204030204" pitchFamily="34" charset="0"/>
              </a:rPr>
              <a:t>ut till medverkande kommuner med möjlighet att lämna synpunkter till </a:t>
            </a:r>
            <a:r>
              <a:rPr lang="sv-SE" sz="1200" dirty="0" smtClean="0">
                <a:latin typeface="Calibri" panose="020F0502020204030204" pitchFamily="34" charset="0"/>
                <a:ea typeface="Calibri" panose="020F0502020204030204" pitchFamily="34" charset="0"/>
              </a:rPr>
              <a:t>221216</a:t>
            </a:r>
            <a:endParaRPr lang="sv-SE" sz="1200" dirty="0">
              <a:latin typeface="Calibri" panose="020F0502020204030204" pitchFamily="34" charset="0"/>
              <a:ea typeface="Calibri" panose="020F0502020204030204" pitchFamily="34" charset="0"/>
            </a:endParaRPr>
          </a:p>
        </p:txBody>
      </p:sp>
      <p:cxnSp>
        <p:nvCxnSpPr>
          <p:cNvPr id="24" name="Rak pilkoppling 23"/>
          <p:cNvCxnSpPr/>
          <p:nvPr/>
        </p:nvCxnSpPr>
        <p:spPr>
          <a:xfrm flipH="1">
            <a:off x="8982075" y="4655931"/>
            <a:ext cx="9525" cy="3008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Rak pilkoppling 24"/>
          <p:cNvCxnSpPr/>
          <p:nvPr/>
        </p:nvCxnSpPr>
        <p:spPr>
          <a:xfrm flipV="1">
            <a:off x="10096500" y="3705225"/>
            <a:ext cx="723900" cy="17526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ruta 10"/>
          <p:cNvSpPr txBox="1"/>
          <p:nvPr/>
        </p:nvSpPr>
        <p:spPr>
          <a:xfrm>
            <a:off x="10458450" y="3035326"/>
            <a:ext cx="1895475" cy="646331"/>
          </a:xfrm>
          <a:prstGeom prst="rect">
            <a:avLst/>
          </a:prstGeom>
          <a:noFill/>
        </p:spPr>
        <p:txBody>
          <a:bodyPr wrap="square" rtlCol="0">
            <a:spAutoFit/>
          </a:bodyPr>
          <a:lstStyle/>
          <a:p>
            <a:r>
              <a:rPr lang="sv-SE" dirty="0" smtClean="0"/>
              <a:t>Svaret skickas till Socialstyrelsen</a:t>
            </a:r>
            <a:endParaRPr lang="sv-SE" dirty="0"/>
          </a:p>
        </p:txBody>
      </p:sp>
    </p:spTree>
    <p:extLst>
      <p:ext uri="{BB962C8B-B14F-4D97-AF65-F5344CB8AC3E}">
        <p14:creationId xmlns:p14="http://schemas.microsoft.com/office/powerpoint/2010/main" val="19317563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sidfot 1"/>
          <p:cNvSpPr>
            <a:spLocks noGrp="1"/>
          </p:cNvSpPr>
          <p:nvPr>
            <p:ph type="ftr" sz="quarter" idx="11"/>
          </p:nvPr>
        </p:nvSpPr>
        <p:spPr/>
        <p:txBody>
          <a:bodyPr/>
          <a:lstStyle/>
          <a:p>
            <a:r>
              <a:rPr lang="de-DE" smtClean="0"/>
              <a:t>Jorgen.Bergstrom@regionostergotland.se tel 073 027 72 94</a:t>
            </a:r>
            <a:endParaRPr lang="sv-SE"/>
          </a:p>
        </p:txBody>
      </p:sp>
    </p:spTree>
    <p:extLst>
      <p:ext uri="{BB962C8B-B14F-4D97-AF65-F5344CB8AC3E}">
        <p14:creationId xmlns:p14="http://schemas.microsoft.com/office/powerpoint/2010/main" val="3727875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372533" y="4693860"/>
            <a:ext cx="11706475" cy="646331"/>
          </a:xfrm>
          <a:prstGeom prst="rect">
            <a:avLst/>
          </a:prstGeom>
        </p:spPr>
        <p:txBody>
          <a:bodyPr wrap="square">
            <a:spAutoFit/>
          </a:bodyPr>
          <a:lstStyle/>
          <a:p>
            <a:r>
              <a:rPr lang="sv-SE" dirty="0" smtClean="0">
                <a:latin typeface="+mj-lt"/>
                <a:hlinkClick r:id="rId3"/>
              </a:rPr>
              <a:t>www.socialstyrelsen.se/kunskapsstod-och-regler/regler-och-riktlinjer/nationella-riktlinjer/riktlinjer-och-utvarderingar/adhd-och-autism</a:t>
            </a:r>
            <a:r>
              <a:rPr lang="sv-SE" dirty="0">
                <a:latin typeface="+mj-lt"/>
                <a:hlinkClick r:id="rId3"/>
              </a:rPr>
              <a:t>/</a:t>
            </a:r>
            <a:endParaRPr lang="sv-SE" dirty="0">
              <a:latin typeface="+mj-lt"/>
            </a:endParaRPr>
          </a:p>
        </p:txBody>
      </p:sp>
      <p:sp>
        <p:nvSpPr>
          <p:cNvPr id="8" name="textruta 7"/>
          <p:cNvSpPr txBox="1"/>
          <p:nvPr/>
        </p:nvSpPr>
        <p:spPr>
          <a:xfrm>
            <a:off x="372533" y="3996728"/>
            <a:ext cx="11387667" cy="646331"/>
          </a:xfrm>
          <a:prstGeom prst="rect">
            <a:avLst/>
          </a:prstGeom>
          <a:noFill/>
        </p:spPr>
        <p:txBody>
          <a:bodyPr wrap="square" rtlCol="0">
            <a:spAutoFit/>
          </a:bodyPr>
          <a:lstStyle/>
          <a:p>
            <a:r>
              <a:rPr lang="sv-SE" b="1" dirty="0" smtClean="0">
                <a:latin typeface="+mj-lt"/>
              </a:rPr>
              <a:t>Huvudsidan för riktlinjerna där det även finns material om indikatorer och en mer publik sammanfattning: </a:t>
            </a:r>
            <a:endParaRPr lang="sv-SE" b="1" dirty="0">
              <a:latin typeface="+mj-lt"/>
            </a:endParaRPr>
          </a:p>
        </p:txBody>
      </p:sp>
      <p:sp>
        <p:nvSpPr>
          <p:cNvPr id="9" name="Rektangel 8"/>
          <p:cNvSpPr/>
          <p:nvPr/>
        </p:nvSpPr>
        <p:spPr>
          <a:xfrm>
            <a:off x="372533" y="2650066"/>
            <a:ext cx="11557000" cy="923330"/>
          </a:xfrm>
          <a:prstGeom prst="rect">
            <a:avLst/>
          </a:prstGeom>
        </p:spPr>
        <p:txBody>
          <a:bodyPr wrap="square">
            <a:spAutoFit/>
          </a:bodyPr>
          <a:lstStyle/>
          <a:p>
            <a:r>
              <a:rPr lang="sv-SE" b="1" dirty="0" smtClean="0">
                <a:latin typeface="+mj-lt"/>
              </a:rPr>
              <a:t>Rekommendationer och kunskapsunderlag(fördjupningsmaterial): </a:t>
            </a:r>
          </a:p>
          <a:p>
            <a:r>
              <a:rPr lang="sv-SE" dirty="0" smtClean="0">
                <a:latin typeface="+mj-lt"/>
                <a:hlinkClick r:id="rId4"/>
              </a:rPr>
              <a:t>https</a:t>
            </a:r>
            <a:r>
              <a:rPr lang="sv-SE" dirty="0">
                <a:latin typeface="+mj-lt"/>
                <a:hlinkClick r:id="rId4"/>
              </a:rPr>
              <a:t>://www.socialstyrelsen.se/globalassets/sharepoint-dokument/artikelkatalog/nationella-riktlinjer/2022-10-8100-kunskapsunderlag.pdf</a:t>
            </a:r>
            <a:endParaRPr lang="sv-SE" dirty="0">
              <a:latin typeface="+mj-lt"/>
            </a:endParaRPr>
          </a:p>
        </p:txBody>
      </p:sp>
      <p:sp>
        <p:nvSpPr>
          <p:cNvPr id="13" name="Rektangel 12"/>
          <p:cNvSpPr/>
          <p:nvPr/>
        </p:nvSpPr>
        <p:spPr>
          <a:xfrm>
            <a:off x="372532" y="1420791"/>
            <a:ext cx="11557001" cy="923330"/>
          </a:xfrm>
          <a:prstGeom prst="rect">
            <a:avLst/>
          </a:prstGeom>
        </p:spPr>
        <p:txBody>
          <a:bodyPr wrap="square">
            <a:spAutoFit/>
          </a:bodyPr>
          <a:lstStyle/>
          <a:p>
            <a:r>
              <a:rPr lang="sv-SE" b="1" dirty="0">
                <a:latin typeface="+mj-lt"/>
              </a:rPr>
              <a:t>Prioriteringsstöd till beslutsfattare och chefer (huvudrapporten): </a:t>
            </a:r>
            <a:r>
              <a:rPr lang="sv-SE" dirty="0" smtClean="0">
                <a:latin typeface="+mj-lt"/>
                <a:hlinkClick r:id="rId5"/>
              </a:rPr>
              <a:t>https</a:t>
            </a:r>
            <a:r>
              <a:rPr lang="sv-SE" dirty="0">
                <a:latin typeface="+mj-lt"/>
                <a:hlinkClick r:id="rId5"/>
              </a:rPr>
              <a:t>://www.socialstyrelsen.se/globalassets/sharepoint-dokument/artikelkatalog/nationella-riktlinjer/2022-10-8100.pdf</a:t>
            </a:r>
            <a:endParaRPr lang="sv-SE" dirty="0">
              <a:latin typeface="+mj-lt"/>
            </a:endParaRPr>
          </a:p>
        </p:txBody>
      </p:sp>
      <p:sp>
        <p:nvSpPr>
          <p:cNvPr id="10" name="textruta 9"/>
          <p:cNvSpPr txBox="1"/>
          <p:nvPr/>
        </p:nvSpPr>
        <p:spPr>
          <a:xfrm>
            <a:off x="1600200" y="220134"/>
            <a:ext cx="11600567" cy="369332"/>
          </a:xfrm>
          <a:prstGeom prst="rect">
            <a:avLst/>
          </a:prstGeom>
          <a:noFill/>
        </p:spPr>
        <p:txBody>
          <a:bodyPr wrap="square" rtlCol="0">
            <a:spAutoFit/>
          </a:bodyPr>
          <a:lstStyle/>
          <a:p>
            <a:r>
              <a:rPr lang="sv-SE" dirty="0" smtClean="0">
                <a:hlinkClick r:id="rId6"/>
              </a:rPr>
              <a:t>Jorgen.Bergstrom@regionostergotland.se</a:t>
            </a:r>
            <a:r>
              <a:rPr lang="sv-SE" dirty="0" smtClean="0"/>
              <a:t> </a:t>
            </a:r>
            <a:r>
              <a:rPr lang="sv-SE" dirty="0" err="1" smtClean="0"/>
              <a:t>tel</a:t>
            </a:r>
            <a:r>
              <a:rPr lang="sv-SE" dirty="0" smtClean="0"/>
              <a:t> 073 027 72 </a:t>
            </a:r>
            <a:r>
              <a:rPr lang="sv-SE" dirty="0"/>
              <a:t>94 </a:t>
            </a:r>
            <a:r>
              <a:rPr lang="sv-SE" dirty="0">
                <a:hlinkClick r:id="rId7"/>
              </a:rPr>
              <a:t>https://www.lanseringvipsydostra.se/aktuellt/</a:t>
            </a:r>
            <a:endParaRPr lang="sv-SE" dirty="0"/>
          </a:p>
        </p:txBody>
      </p:sp>
    </p:spTree>
    <p:extLst>
      <p:ext uri="{BB962C8B-B14F-4D97-AF65-F5344CB8AC3E}">
        <p14:creationId xmlns:p14="http://schemas.microsoft.com/office/powerpoint/2010/main" val="26456784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tshållare för innehåll 3"/>
          <p:cNvPicPr>
            <a:picLocks noGrp="1" noChangeAspect="1"/>
          </p:cNvPicPr>
          <p:nvPr>
            <p:ph idx="1"/>
          </p:nvPr>
        </p:nvPicPr>
        <p:blipFill>
          <a:blip r:embed="rId2"/>
          <a:stretch>
            <a:fillRect/>
          </a:stretch>
        </p:blipFill>
        <p:spPr>
          <a:xfrm>
            <a:off x="623392" y="693208"/>
            <a:ext cx="4985959" cy="3744913"/>
          </a:xfrm>
          <a:prstGeom prst="rect">
            <a:avLst/>
          </a:prstGeom>
        </p:spPr>
      </p:pic>
      <p:sp>
        <p:nvSpPr>
          <p:cNvPr id="5" name="textruta 4"/>
          <p:cNvSpPr txBox="1"/>
          <p:nvPr/>
        </p:nvSpPr>
        <p:spPr>
          <a:xfrm>
            <a:off x="5609351" y="1253067"/>
            <a:ext cx="5448116" cy="2308324"/>
          </a:xfrm>
          <a:prstGeom prst="rect">
            <a:avLst/>
          </a:prstGeom>
          <a:noFill/>
        </p:spPr>
        <p:txBody>
          <a:bodyPr wrap="square" rtlCol="0">
            <a:spAutoFit/>
          </a:bodyPr>
          <a:lstStyle/>
          <a:p>
            <a:r>
              <a:rPr lang="sv-SE" dirty="0" smtClean="0"/>
              <a:t>Typ av rekommendation: </a:t>
            </a:r>
          </a:p>
          <a:p>
            <a:r>
              <a:rPr lang="sv-SE" dirty="0" smtClean="0"/>
              <a:t>1-3 </a:t>
            </a:r>
            <a:r>
              <a:rPr lang="sv-SE" dirty="0"/>
              <a:t>= bör </a:t>
            </a:r>
            <a:r>
              <a:rPr lang="sv-SE" dirty="0" smtClean="0"/>
              <a:t>erbjudas</a:t>
            </a:r>
          </a:p>
          <a:p>
            <a:r>
              <a:rPr lang="sv-SE" dirty="0" smtClean="0"/>
              <a:t>4-7 </a:t>
            </a:r>
            <a:r>
              <a:rPr lang="sv-SE" dirty="0"/>
              <a:t>= kan </a:t>
            </a:r>
            <a:r>
              <a:rPr lang="sv-SE" dirty="0" smtClean="0"/>
              <a:t>erbjudas</a:t>
            </a:r>
          </a:p>
          <a:p>
            <a:r>
              <a:rPr lang="sv-SE" dirty="0" smtClean="0"/>
              <a:t>8-10 </a:t>
            </a:r>
            <a:r>
              <a:rPr lang="sv-SE" dirty="0"/>
              <a:t>= kan erbjudas i </a:t>
            </a:r>
            <a:r>
              <a:rPr lang="sv-SE" dirty="0" smtClean="0"/>
              <a:t>undantagsfall</a:t>
            </a:r>
          </a:p>
          <a:p>
            <a:r>
              <a:rPr lang="sv-SE" dirty="0" smtClean="0"/>
              <a:t>”</a:t>
            </a:r>
            <a:r>
              <a:rPr lang="sv-SE" dirty="0"/>
              <a:t>Icke-göra” = bör inte göras </a:t>
            </a:r>
            <a:endParaRPr lang="sv-SE" dirty="0" smtClean="0"/>
          </a:p>
          <a:p>
            <a:r>
              <a:rPr lang="sv-SE" dirty="0" smtClean="0"/>
              <a:t>FoU </a:t>
            </a:r>
            <a:r>
              <a:rPr lang="sv-SE" dirty="0"/>
              <a:t>= kan göras inom ramen för strukturerad uppföljning. </a:t>
            </a:r>
          </a:p>
          <a:p>
            <a:endParaRPr lang="sv-SE" dirty="0"/>
          </a:p>
        </p:txBody>
      </p:sp>
      <p:sp>
        <p:nvSpPr>
          <p:cNvPr id="6" name="textruta 5"/>
          <p:cNvSpPr txBox="1"/>
          <p:nvPr/>
        </p:nvSpPr>
        <p:spPr>
          <a:xfrm>
            <a:off x="5609349" y="3437897"/>
            <a:ext cx="5033249" cy="2308324"/>
          </a:xfrm>
          <a:prstGeom prst="rect">
            <a:avLst/>
          </a:prstGeom>
          <a:noFill/>
        </p:spPr>
        <p:txBody>
          <a:bodyPr wrap="square" rtlCol="0">
            <a:spAutoFit/>
          </a:bodyPr>
          <a:lstStyle/>
          <a:p>
            <a:r>
              <a:rPr lang="sv-SE" dirty="0" smtClean="0"/>
              <a:t>Av 37 rekommendationer ligger:</a:t>
            </a:r>
          </a:p>
          <a:p>
            <a:r>
              <a:rPr lang="sv-SE" dirty="0" smtClean="0"/>
              <a:t>28 </a:t>
            </a:r>
            <a:r>
              <a:rPr lang="sv-SE" dirty="0" err="1" smtClean="0"/>
              <a:t>st</a:t>
            </a:r>
            <a:r>
              <a:rPr lang="sv-SE" dirty="0" smtClean="0"/>
              <a:t> på 1-3</a:t>
            </a:r>
          </a:p>
          <a:p>
            <a:r>
              <a:rPr lang="sv-SE" dirty="0" smtClean="0"/>
              <a:t>6 </a:t>
            </a:r>
            <a:r>
              <a:rPr lang="sv-SE" dirty="0" err="1" smtClean="0"/>
              <a:t>st</a:t>
            </a:r>
            <a:r>
              <a:rPr lang="sv-SE" dirty="0" smtClean="0"/>
              <a:t> på 4-7</a:t>
            </a:r>
          </a:p>
          <a:p>
            <a:r>
              <a:rPr lang="sv-SE" dirty="0" smtClean="0"/>
              <a:t>2 </a:t>
            </a:r>
            <a:r>
              <a:rPr lang="sv-SE" dirty="0" err="1" smtClean="0"/>
              <a:t>st</a:t>
            </a:r>
            <a:r>
              <a:rPr lang="sv-SE" dirty="0" smtClean="0"/>
              <a:t> FoU </a:t>
            </a:r>
          </a:p>
          <a:p>
            <a:r>
              <a:rPr lang="sv-SE" dirty="0" smtClean="0"/>
              <a:t>1 </a:t>
            </a:r>
            <a:r>
              <a:rPr lang="sv-SE" dirty="0" err="1" smtClean="0"/>
              <a:t>st</a:t>
            </a:r>
            <a:r>
              <a:rPr lang="sv-SE" dirty="0" smtClean="0"/>
              <a:t> Icke-göra </a:t>
            </a:r>
          </a:p>
          <a:p>
            <a:endParaRPr lang="sv-SE" dirty="0" smtClean="0"/>
          </a:p>
          <a:p>
            <a:r>
              <a:rPr lang="sv-SE" dirty="0" smtClean="0"/>
              <a:t>5 rekommendationer vänder sig enbart till socialtjänst</a:t>
            </a:r>
            <a:endParaRPr lang="sv-SE" dirty="0"/>
          </a:p>
        </p:txBody>
      </p:sp>
      <p:sp>
        <p:nvSpPr>
          <p:cNvPr id="7" name="textruta 6"/>
          <p:cNvSpPr txBox="1"/>
          <p:nvPr/>
        </p:nvSpPr>
        <p:spPr>
          <a:xfrm>
            <a:off x="2325691" y="169938"/>
            <a:ext cx="11600567" cy="369332"/>
          </a:xfrm>
          <a:prstGeom prst="rect">
            <a:avLst/>
          </a:prstGeom>
          <a:noFill/>
        </p:spPr>
        <p:txBody>
          <a:bodyPr wrap="square" rtlCol="0">
            <a:spAutoFit/>
          </a:bodyPr>
          <a:lstStyle/>
          <a:p>
            <a:r>
              <a:rPr lang="sv-SE" dirty="0" smtClean="0">
                <a:hlinkClick r:id="rId3"/>
              </a:rPr>
              <a:t>Jorgen.Bergstrom@regionostergotland.se</a:t>
            </a:r>
            <a:r>
              <a:rPr lang="sv-SE" dirty="0" smtClean="0"/>
              <a:t> </a:t>
            </a:r>
            <a:r>
              <a:rPr lang="sv-SE" dirty="0" err="1" smtClean="0"/>
              <a:t>tel</a:t>
            </a:r>
            <a:r>
              <a:rPr lang="sv-SE" dirty="0" smtClean="0"/>
              <a:t> 073 027 72 </a:t>
            </a:r>
            <a:r>
              <a:rPr lang="sv-SE" dirty="0"/>
              <a:t>94 </a:t>
            </a:r>
            <a:r>
              <a:rPr lang="sv-SE" dirty="0">
                <a:hlinkClick r:id="rId4"/>
              </a:rPr>
              <a:t>https://www.lanseringvipsydostra.se/aktuellt/</a:t>
            </a:r>
            <a:endParaRPr lang="sv-SE" dirty="0"/>
          </a:p>
        </p:txBody>
      </p:sp>
    </p:spTree>
    <p:extLst>
      <p:ext uri="{BB962C8B-B14F-4D97-AF65-F5344CB8AC3E}">
        <p14:creationId xmlns:p14="http://schemas.microsoft.com/office/powerpoint/2010/main" val="3246285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ubrik 1"/>
          <p:cNvSpPr>
            <a:spLocks noGrp="1"/>
          </p:cNvSpPr>
          <p:nvPr>
            <p:ph type="title"/>
          </p:nvPr>
        </p:nvSpPr>
        <p:spPr>
          <a:xfrm>
            <a:off x="623392" y="582628"/>
            <a:ext cx="5379475" cy="434600"/>
          </a:xfrm>
        </p:spPr>
        <p:txBody>
          <a:bodyPr>
            <a:noAutofit/>
          </a:bodyPr>
          <a:lstStyle/>
          <a:p>
            <a:pPr algn="ctr"/>
            <a:r>
              <a:rPr lang="sv-SE" sz="2500" dirty="0"/>
              <a:t>Rekommendationer och åtgärdslista </a:t>
            </a:r>
          </a:p>
        </p:txBody>
      </p:sp>
      <p:sp>
        <p:nvSpPr>
          <p:cNvPr id="3" name="Platshållare för innehåll 2"/>
          <p:cNvSpPr>
            <a:spLocks noGrp="1"/>
          </p:cNvSpPr>
          <p:nvPr>
            <p:ph idx="1"/>
          </p:nvPr>
        </p:nvSpPr>
        <p:spPr>
          <a:xfrm>
            <a:off x="623392" y="1747880"/>
            <a:ext cx="10972800" cy="4596276"/>
          </a:xfrm>
        </p:spPr>
        <p:txBody>
          <a:bodyPr>
            <a:normAutofit/>
          </a:bodyPr>
          <a:lstStyle/>
          <a:p>
            <a:endParaRPr lang="sv-SE" sz="1900" dirty="0"/>
          </a:p>
          <a:p>
            <a:endParaRPr lang="sv-SE" sz="2400" dirty="0"/>
          </a:p>
        </p:txBody>
      </p:sp>
      <p:pic>
        <p:nvPicPr>
          <p:cNvPr id="2" name="Bildobjekt 1"/>
          <p:cNvPicPr>
            <a:picLocks noChangeAspect="1"/>
          </p:cNvPicPr>
          <p:nvPr/>
        </p:nvPicPr>
        <p:blipFill>
          <a:blip r:embed="rId3"/>
          <a:stretch>
            <a:fillRect/>
          </a:stretch>
        </p:blipFill>
        <p:spPr>
          <a:xfrm>
            <a:off x="1058332" y="1480842"/>
            <a:ext cx="8710269" cy="4399699"/>
          </a:xfrm>
          <a:prstGeom prst="rect">
            <a:avLst/>
          </a:prstGeom>
        </p:spPr>
      </p:pic>
      <p:sp>
        <p:nvSpPr>
          <p:cNvPr id="6" name="textruta 5"/>
          <p:cNvSpPr txBox="1"/>
          <p:nvPr/>
        </p:nvSpPr>
        <p:spPr>
          <a:xfrm>
            <a:off x="1988742" y="166155"/>
            <a:ext cx="11600567" cy="369332"/>
          </a:xfrm>
          <a:prstGeom prst="rect">
            <a:avLst/>
          </a:prstGeom>
          <a:noFill/>
        </p:spPr>
        <p:txBody>
          <a:bodyPr wrap="square" rtlCol="0">
            <a:spAutoFit/>
          </a:bodyPr>
          <a:lstStyle/>
          <a:p>
            <a:r>
              <a:rPr lang="sv-SE" dirty="0" smtClean="0">
                <a:hlinkClick r:id="rId4"/>
              </a:rPr>
              <a:t>Jorgen.Bergstrom@regionostergotland.se</a:t>
            </a:r>
            <a:r>
              <a:rPr lang="sv-SE" dirty="0" smtClean="0"/>
              <a:t> </a:t>
            </a:r>
            <a:r>
              <a:rPr lang="sv-SE" dirty="0" err="1" smtClean="0"/>
              <a:t>tel</a:t>
            </a:r>
            <a:r>
              <a:rPr lang="sv-SE" dirty="0" smtClean="0"/>
              <a:t> 073 027 72 </a:t>
            </a:r>
            <a:r>
              <a:rPr lang="sv-SE" dirty="0"/>
              <a:t>94 </a:t>
            </a:r>
            <a:r>
              <a:rPr lang="sv-SE" dirty="0">
                <a:hlinkClick r:id="rId5"/>
              </a:rPr>
              <a:t>https://www.lanseringvipsydostra.se/aktuellt/</a:t>
            </a:r>
            <a:endParaRPr lang="sv-SE" dirty="0"/>
          </a:p>
        </p:txBody>
      </p:sp>
    </p:spTree>
    <p:extLst>
      <p:ext uri="{BB962C8B-B14F-4D97-AF65-F5344CB8AC3E}">
        <p14:creationId xmlns:p14="http://schemas.microsoft.com/office/powerpoint/2010/main" val="6271356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68865" y="563733"/>
            <a:ext cx="10490199" cy="512266"/>
          </a:xfrm>
        </p:spPr>
        <p:txBody>
          <a:bodyPr>
            <a:normAutofit fontScale="90000"/>
          </a:bodyPr>
          <a:lstStyle/>
          <a:p>
            <a:r>
              <a:rPr lang="sv-SE" sz="2800" dirty="0"/>
              <a:t>Rekommendationer och åtgärdslista </a:t>
            </a:r>
          </a:p>
        </p:txBody>
      </p:sp>
      <p:pic>
        <p:nvPicPr>
          <p:cNvPr id="5" name="Platshållare för innehåll 4"/>
          <p:cNvPicPr>
            <a:picLocks noGrp="1" noChangeAspect="1"/>
          </p:cNvPicPr>
          <p:nvPr>
            <p:ph idx="1"/>
          </p:nvPr>
        </p:nvPicPr>
        <p:blipFill>
          <a:blip r:embed="rId2"/>
          <a:stretch>
            <a:fillRect/>
          </a:stretch>
        </p:blipFill>
        <p:spPr>
          <a:xfrm>
            <a:off x="3217333" y="1075999"/>
            <a:ext cx="4758267" cy="5079378"/>
          </a:xfrm>
          <a:prstGeom prst="rect">
            <a:avLst/>
          </a:prstGeom>
        </p:spPr>
      </p:pic>
      <p:sp>
        <p:nvSpPr>
          <p:cNvPr id="6" name="textruta 5"/>
          <p:cNvSpPr txBox="1"/>
          <p:nvPr/>
        </p:nvSpPr>
        <p:spPr>
          <a:xfrm>
            <a:off x="2175316" y="38668"/>
            <a:ext cx="11600567" cy="369332"/>
          </a:xfrm>
          <a:prstGeom prst="rect">
            <a:avLst/>
          </a:prstGeom>
          <a:noFill/>
        </p:spPr>
        <p:txBody>
          <a:bodyPr wrap="square" rtlCol="0">
            <a:spAutoFit/>
          </a:bodyPr>
          <a:lstStyle/>
          <a:p>
            <a:r>
              <a:rPr lang="sv-SE" dirty="0" smtClean="0">
                <a:hlinkClick r:id="rId3"/>
              </a:rPr>
              <a:t>Jorgen.Bergstrom@regionostergotland.se</a:t>
            </a:r>
            <a:r>
              <a:rPr lang="sv-SE" dirty="0" smtClean="0"/>
              <a:t> </a:t>
            </a:r>
            <a:r>
              <a:rPr lang="sv-SE" dirty="0" err="1" smtClean="0"/>
              <a:t>tel</a:t>
            </a:r>
            <a:r>
              <a:rPr lang="sv-SE" dirty="0" smtClean="0"/>
              <a:t> 073 027 72 </a:t>
            </a:r>
            <a:r>
              <a:rPr lang="sv-SE" dirty="0"/>
              <a:t>94 </a:t>
            </a:r>
            <a:r>
              <a:rPr lang="sv-SE" dirty="0">
                <a:hlinkClick r:id="rId4"/>
              </a:rPr>
              <a:t>https://www.lanseringvipsydostra.se/aktuellt/</a:t>
            </a:r>
            <a:endParaRPr lang="sv-SE" dirty="0"/>
          </a:p>
        </p:txBody>
      </p:sp>
    </p:spTree>
    <p:extLst>
      <p:ext uri="{BB962C8B-B14F-4D97-AF65-F5344CB8AC3E}">
        <p14:creationId xmlns:p14="http://schemas.microsoft.com/office/powerpoint/2010/main" val="16979264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Två delar </a:t>
            </a:r>
            <a:endParaRPr lang="sv-SE" dirty="0"/>
          </a:p>
        </p:txBody>
      </p:sp>
      <p:sp>
        <p:nvSpPr>
          <p:cNvPr id="3" name="Platshållare för innehåll 2"/>
          <p:cNvSpPr>
            <a:spLocks noGrp="1"/>
          </p:cNvSpPr>
          <p:nvPr>
            <p:ph idx="1"/>
          </p:nvPr>
        </p:nvSpPr>
        <p:spPr/>
        <p:txBody>
          <a:bodyPr/>
          <a:lstStyle/>
          <a:p>
            <a:pPr marL="742950" indent="-742950">
              <a:buAutoNum type="arabicPeriod"/>
            </a:pPr>
            <a:r>
              <a:rPr lang="sv-SE" dirty="0" smtClean="0"/>
              <a:t>Besvara en web enkät – ger oss en grov GAP analys </a:t>
            </a:r>
          </a:p>
          <a:p>
            <a:pPr marL="742950" indent="-742950">
              <a:buAutoNum type="arabicPeriod"/>
            </a:pPr>
            <a:r>
              <a:rPr lang="sv-SE" dirty="0" smtClean="0"/>
              <a:t>Kommentarer/reflektioner kopplat till innehåll </a:t>
            </a:r>
            <a:endParaRPr lang="sv-SE" dirty="0"/>
          </a:p>
        </p:txBody>
      </p:sp>
    </p:spTree>
    <p:extLst>
      <p:ext uri="{BB962C8B-B14F-4D97-AF65-F5344CB8AC3E}">
        <p14:creationId xmlns:p14="http://schemas.microsoft.com/office/powerpoint/2010/main" val="3640273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nodeType="clickEffect">
                                  <p:stCondLst>
                                    <p:cond delay="0"/>
                                  </p:stCondLst>
                                  <p:childTnLst>
                                    <p:animEffect transition="out" filter="wipe(down)">
                                      <p:cBhvr>
                                        <p:cTn id="6" dur="180" accel="50000">
                                          <p:stCondLst>
                                            <p:cond delay="1820"/>
                                          </p:stCondLst>
                                        </p:cTn>
                                        <p:tgtEl>
                                          <p:spTgt spid="3">
                                            <p:txEl>
                                              <p:pRg st="1" end="1"/>
                                            </p:txEl>
                                          </p:spTgt>
                                        </p:tgtEl>
                                      </p:cBhvr>
                                    </p:animEffect>
                                    <p:anim calcmode="lin" valueType="num">
                                      <p:cBhvr>
                                        <p:cTn id="7" dur="1822" tmFilter="0,0; 0.14,0.31; 0.43,0.73; 0.71,0.91; 1.0,1.0">
                                          <p:stCondLst>
                                            <p:cond delay="0"/>
                                          </p:stCondLst>
                                        </p:cTn>
                                        <p:tgtEl>
                                          <p:spTgt spid="3">
                                            <p:txEl>
                                              <p:pRg st="1" end="1"/>
                                            </p:txEl>
                                          </p:spTgt>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3">
                                            <p:txEl>
                                              <p:pRg st="1" end="1"/>
                                            </p:txEl>
                                          </p:spTgt>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3">
                                            <p:txEl>
                                              <p:pRg st="1" end="1"/>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3">
                                            <p:txEl>
                                              <p:pRg st="1" end="1"/>
                                            </p:txEl>
                                          </p:spTgt>
                                        </p:tgtEl>
                                        <p:attrNameLst>
                                          <p:attrName>ppt_y</p:attrName>
                                        </p:attrNameLst>
                                      </p:cBhvr>
                                      <p:tavLst>
                                        <p:tav tm="0">
                                          <p:val>
                                            <p:strVal val="ppt_y"/>
                                          </p:val>
                                        </p:tav>
                                        <p:tav tm="100000">
                                          <p:val>
                                            <p:strVal val="ppt_y+ppt_h"/>
                                          </p:val>
                                        </p:tav>
                                      </p:tavLst>
                                    </p:anim>
                                    <p:animScale>
                                      <p:cBhvr>
                                        <p:cTn id="14" dur="26">
                                          <p:stCondLst>
                                            <p:cond delay="620"/>
                                          </p:stCondLst>
                                        </p:cTn>
                                        <p:tgtEl>
                                          <p:spTgt spid="3">
                                            <p:txEl>
                                              <p:pRg st="1" end="1"/>
                                            </p:txEl>
                                          </p:spTgt>
                                        </p:tgtEl>
                                      </p:cBhvr>
                                      <p:to x="100000" y="60000"/>
                                    </p:animScale>
                                    <p:animScale>
                                      <p:cBhvr>
                                        <p:cTn id="15" dur="166" decel="50000">
                                          <p:stCondLst>
                                            <p:cond delay="646"/>
                                          </p:stCondLst>
                                        </p:cTn>
                                        <p:tgtEl>
                                          <p:spTgt spid="3">
                                            <p:txEl>
                                              <p:pRg st="1" end="1"/>
                                            </p:txEl>
                                          </p:spTgt>
                                        </p:tgtEl>
                                      </p:cBhvr>
                                      <p:to x="100000" y="100000"/>
                                    </p:animScale>
                                    <p:animScale>
                                      <p:cBhvr>
                                        <p:cTn id="16" dur="26">
                                          <p:stCondLst>
                                            <p:cond delay="1312"/>
                                          </p:stCondLst>
                                        </p:cTn>
                                        <p:tgtEl>
                                          <p:spTgt spid="3">
                                            <p:txEl>
                                              <p:pRg st="1" end="1"/>
                                            </p:txEl>
                                          </p:spTgt>
                                        </p:tgtEl>
                                      </p:cBhvr>
                                      <p:to x="100000" y="80000"/>
                                    </p:animScale>
                                    <p:animScale>
                                      <p:cBhvr>
                                        <p:cTn id="17" dur="166" decel="50000">
                                          <p:stCondLst>
                                            <p:cond delay="1338"/>
                                          </p:stCondLst>
                                        </p:cTn>
                                        <p:tgtEl>
                                          <p:spTgt spid="3">
                                            <p:txEl>
                                              <p:pRg st="1" end="1"/>
                                            </p:txEl>
                                          </p:spTgt>
                                        </p:tgtEl>
                                      </p:cBhvr>
                                      <p:to x="100000" y="100000"/>
                                    </p:animScale>
                                    <p:animScale>
                                      <p:cBhvr>
                                        <p:cTn id="18" dur="26">
                                          <p:stCondLst>
                                            <p:cond delay="1642"/>
                                          </p:stCondLst>
                                        </p:cTn>
                                        <p:tgtEl>
                                          <p:spTgt spid="3">
                                            <p:txEl>
                                              <p:pRg st="1" end="1"/>
                                            </p:txEl>
                                          </p:spTgt>
                                        </p:tgtEl>
                                      </p:cBhvr>
                                      <p:to x="100000" y="90000"/>
                                    </p:animScale>
                                    <p:animScale>
                                      <p:cBhvr>
                                        <p:cTn id="19" dur="166" decel="50000">
                                          <p:stCondLst>
                                            <p:cond delay="1668"/>
                                          </p:stCondLst>
                                        </p:cTn>
                                        <p:tgtEl>
                                          <p:spTgt spid="3">
                                            <p:txEl>
                                              <p:pRg st="1" end="1"/>
                                            </p:txEl>
                                          </p:spTgt>
                                        </p:tgtEl>
                                      </p:cBhvr>
                                      <p:to x="100000" y="100000"/>
                                    </p:animScale>
                                    <p:animScale>
                                      <p:cBhvr>
                                        <p:cTn id="20" dur="26">
                                          <p:stCondLst>
                                            <p:cond delay="1808"/>
                                          </p:stCondLst>
                                        </p:cTn>
                                        <p:tgtEl>
                                          <p:spTgt spid="3">
                                            <p:txEl>
                                              <p:pRg st="1" end="1"/>
                                            </p:txEl>
                                          </p:spTgt>
                                        </p:tgtEl>
                                      </p:cBhvr>
                                      <p:to x="100000" y="95000"/>
                                    </p:animScale>
                                    <p:animScale>
                                      <p:cBhvr>
                                        <p:cTn id="21" dur="166" decel="50000">
                                          <p:stCondLst>
                                            <p:cond delay="1834"/>
                                          </p:stCondLst>
                                        </p:cTn>
                                        <p:tgtEl>
                                          <p:spTgt spid="3">
                                            <p:txEl>
                                              <p:pRg st="1" end="1"/>
                                            </p:txEl>
                                          </p:spTgt>
                                        </p:tgtEl>
                                      </p:cBhvr>
                                      <p:to x="100000" y="100000"/>
                                    </p:animScale>
                                    <p:set>
                                      <p:cBhvr>
                                        <p:cTn id="22"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23392" y="288900"/>
            <a:ext cx="10972800" cy="1143000"/>
          </a:xfrm>
        </p:spPr>
        <p:txBody>
          <a:bodyPr>
            <a:normAutofit/>
          </a:bodyPr>
          <a:lstStyle/>
          <a:p>
            <a:r>
              <a:rPr lang="sv-SE" dirty="0" smtClean="0"/>
              <a:t>GAP analys genom webenkät</a:t>
            </a:r>
            <a:endParaRPr lang="sv-SE" dirty="0"/>
          </a:p>
        </p:txBody>
      </p:sp>
      <p:sp>
        <p:nvSpPr>
          <p:cNvPr id="3" name="Platshållare för innehåll 2"/>
          <p:cNvSpPr>
            <a:spLocks noGrp="1"/>
          </p:cNvSpPr>
          <p:nvPr>
            <p:ph idx="1"/>
          </p:nvPr>
        </p:nvSpPr>
        <p:spPr>
          <a:xfrm>
            <a:off x="623392" y="1419691"/>
            <a:ext cx="10443667" cy="4483452"/>
          </a:xfrm>
        </p:spPr>
        <p:txBody>
          <a:bodyPr>
            <a:normAutofit fontScale="32500" lnSpcReduction="20000"/>
          </a:bodyPr>
          <a:lstStyle/>
          <a:p>
            <a:r>
              <a:rPr lang="sv-SE" dirty="0" smtClean="0"/>
              <a:t>Svaren kommer att redovisas på Kunskapsseminariet med Socialstyrelsen 221107 </a:t>
            </a:r>
          </a:p>
          <a:p>
            <a:endParaRPr lang="sv-SE" dirty="0"/>
          </a:p>
          <a:p>
            <a:r>
              <a:rPr lang="sv-SE" dirty="0" smtClean="0"/>
              <a:t>Svaren kommer att redovisas på länsnivå eller ”SÖSR nivå” </a:t>
            </a:r>
          </a:p>
          <a:p>
            <a:r>
              <a:rPr lang="sv-SE" dirty="0" smtClean="0"/>
              <a:t>Exv. Region Jönköping, ”Regionerna inom SÖS” ”kommunerna i Östergötland” ”kommunerna inom SÖSR” </a:t>
            </a:r>
          </a:p>
          <a:p>
            <a:endParaRPr lang="sv-SE" dirty="0"/>
          </a:p>
          <a:p>
            <a:r>
              <a:rPr lang="sv-SE" dirty="0" smtClean="0"/>
              <a:t>Länk till enkäten: </a:t>
            </a:r>
            <a:r>
              <a:rPr lang="sv-SE" u="sng" dirty="0">
                <a:hlinkClick r:id="rId2"/>
              </a:rPr>
              <a:t>https://link.webropolsurveys.com/S/398116EA8548A941</a:t>
            </a:r>
            <a:r>
              <a:rPr lang="sv-SE" dirty="0"/>
              <a:t> </a:t>
            </a:r>
          </a:p>
          <a:p>
            <a:endParaRPr lang="sv-SE" dirty="0"/>
          </a:p>
          <a:p>
            <a:r>
              <a:rPr lang="sv-SE" dirty="0" smtClean="0"/>
              <a:t>Länk till enkäten finns även på: </a:t>
            </a:r>
          </a:p>
          <a:p>
            <a:endParaRPr lang="sv-SE" dirty="0"/>
          </a:p>
          <a:p>
            <a:r>
              <a:rPr lang="sv-SE" dirty="0">
                <a:hlinkClick r:id="rId3"/>
              </a:rPr>
              <a:t>https://www.lanseringvipsydostra.se/aktuellt/</a:t>
            </a:r>
            <a:endParaRPr lang="sv-SE" dirty="0"/>
          </a:p>
          <a:p>
            <a:endParaRPr lang="sv-SE" b="1" dirty="0"/>
          </a:p>
          <a:p>
            <a:r>
              <a:rPr lang="sv-SE" b="1" dirty="0" smtClean="0"/>
              <a:t>Där finns även enkäten i </a:t>
            </a:r>
            <a:r>
              <a:rPr lang="sv-SE" b="1" dirty="0" err="1" smtClean="0"/>
              <a:t>wordformat</a:t>
            </a:r>
            <a:r>
              <a:rPr lang="sv-SE" b="1" dirty="0" smtClean="0"/>
              <a:t> – titta gärna på enkäten i </a:t>
            </a:r>
            <a:r>
              <a:rPr lang="sv-SE" b="1" dirty="0" err="1" smtClean="0"/>
              <a:t>wordformat</a:t>
            </a:r>
            <a:r>
              <a:rPr lang="sv-SE" b="1" dirty="0" smtClean="0"/>
              <a:t> före du fyller i den digitala enkäten – då kan du se vilka kompetenser, vilken kunskap du behöver inhämta innan du fyller i den digitala enkäten.</a:t>
            </a:r>
          </a:p>
          <a:p>
            <a:endParaRPr lang="sv-SE" sz="6700" b="1" u="sng" dirty="0" smtClean="0"/>
          </a:p>
          <a:p>
            <a:r>
              <a:rPr lang="sv-SE" sz="6700" b="1" u="sng" dirty="0" smtClean="0"/>
              <a:t>Enkäten besvaras senast 221103</a:t>
            </a:r>
          </a:p>
          <a:p>
            <a:endParaRPr lang="sv-SE" sz="6700" b="1" u="sng" dirty="0"/>
          </a:p>
          <a:p>
            <a:r>
              <a:rPr lang="sv-SE" sz="3700" b="1" dirty="0" smtClean="0"/>
              <a:t>Ingen påminnelse kommer att komma </a:t>
            </a:r>
          </a:p>
          <a:p>
            <a:endParaRPr lang="sv-SE" dirty="0"/>
          </a:p>
          <a:p>
            <a:r>
              <a:rPr lang="sv-SE" dirty="0" smtClean="0"/>
              <a:t>Uppstår frågor när ni ska fylla i – ring eller maila (ring helst) </a:t>
            </a:r>
          </a:p>
          <a:p>
            <a:r>
              <a:rPr lang="sv-SE" dirty="0" smtClean="0"/>
              <a:t>Tel 073 0277294</a:t>
            </a:r>
          </a:p>
          <a:p>
            <a:r>
              <a:rPr lang="sv-SE" dirty="0" smtClean="0"/>
              <a:t>jorgen.bergstrom@regionostergotland.se</a:t>
            </a:r>
          </a:p>
          <a:p>
            <a:endParaRPr lang="sv-SE" dirty="0"/>
          </a:p>
          <a:p>
            <a:endParaRPr lang="sv-SE" dirty="0"/>
          </a:p>
        </p:txBody>
      </p:sp>
    </p:spTree>
    <p:extLst>
      <p:ext uri="{BB962C8B-B14F-4D97-AF65-F5344CB8AC3E}">
        <p14:creationId xmlns:p14="http://schemas.microsoft.com/office/powerpoint/2010/main" val="28038130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623392" y="698269"/>
            <a:ext cx="11105866" cy="5669279"/>
          </a:xfrm>
        </p:spPr>
        <p:txBody>
          <a:bodyPr>
            <a:normAutofit fontScale="47500" lnSpcReduction="20000"/>
          </a:bodyPr>
          <a:lstStyle/>
          <a:p>
            <a:r>
              <a:rPr lang="sv-SE" dirty="0"/>
              <a:t>Detta är en enkät som syftar till att ge en grovskalig GAP analys kopplat till remissversion av Nationella riktlinjer ADHD och Autism. Om du vill förstå frågorna i sitt sammanhang så bör du ta del av riktlinjerna som finns på </a:t>
            </a:r>
            <a:r>
              <a:rPr lang="sv-SE" u="sng" dirty="0">
                <a:hlinkClick r:id="rId2"/>
              </a:rPr>
              <a:t>https://www.socialstyrelsen.se/kunskapsstod-och-regler/regler-och-riktlinjer/nationella-riktlinjer/riktlinjer-och-utvarderingar/adhd-och-autism</a:t>
            </a:r>
            <a:r>
              <a:rPr lang="sv-SE" u="sng" dirty="0" smtClean="0">
                <a:hlinkClick r:id="rId2"/>
              </a:rPr>
              <a:t>/</a:t>
            </a:r>
            <a:endParaRPr lang="sv-SE" u="sng" dirty="0" smtClean="0"/>
          </a:p>
          <a:p>
            <a:endParaRPr lang="sv-SE" dirty="0"/>
          </a:p>
          <a:p>
            <a:r>
              <a:rPr lang="sv-SE" dirty="0"/>
              <a:t>Den GAP analys som enkätsvaren kommer att leda till kommer att redovisas på ett Kunskapsseminarium med Socialstyrelsen 221107. Svaren kommer att redovisas på metanivå, exv. kommunerna i Jönköpings län anger att…, Regionerna Sydöstra sjukvårdsregionen anger att… </a:t>
            </a:r>
          </a:p>
          <a:p>
            <a:r>
              <a:rPr lang="sv-SE" dirty="0"/>
              <a:t>När du påbörjar enkäten så får du inledande frågor om vilken sorts verksamhet ditt svar representerar, om du önskar resonera kring det vägvalet kan du ringa till Jörgen Bergström, </a:t>
            </a:r>
            <a:r>
              <a:rPr lang="sv-SE" dirty="0" err="1"/>
              <a:t>tel</a:t>
            </a:r>
            <a:r>
              <a:rPr lang="sv-SE" dirty="0"/>
              <a:t> 073 0277294. </a:t>
            </a:r>
            <a:endParaRPr lang="sv-SE" dirty="0" smtClean="0"/>
          </a:p>
          <a:p>
            <a:endParaRPr lang="sv-SE" dirty="0"/>
          </a:p>
          <a:p>
            <a:r>
              <a:rPr lang="sv-SE" dirty="0">
                <a:solidFill>
                  <a:srgbClr val="FF0000"/>
                </a:solidFill>
              </a:rPr>
              <a:t>Om du avbryter enkäten när du väl påbörjat den så kommer inte dina svar att sparas, enkätsvaren sparas först när du trycker ”skicka” på sista sidan. </a:t>
            </a:r>
          </a:p>
          <a:p>
            <a:r>
              <a:rPr lang="sv-SE" dirty="0">
                <a:solidFill>
                  <a:srgbClr val="FF0000"/>
                </a:solidFill>
              </a:rPr>
              <a:t>Hur lång tid det tar att svara på enkäten beror på vilken typ av verksamhet du svarar för och om verksamheten arbetar med enbart barn, enbart vuxna eller både ock.</a:t>
            </a:r>
          </a:p>
          <a:p>
            <a:r>
              <a:rPr lang="sv-SE" dirty="0">
                <a:solidFill>
                  <a:srgbClr val="FF0000"/>
                </a:solidFill>
              </a:rPr>
              <a:t>Om du svarar för socialtjänst och enbart för verksamhet riktad till vuxen så kommer du att få ett mindre antal frågor och svarstiden kan vara 10 minuter. </a:t>
            </a:r>
          </a:p>
          <a:p>
            <a:r>
              <a:rPr lang="sv-SE" dirty="0">
                <a:solidFill>
                  <a:srgbClr val="FF0000"/>
                </a:solidFill>
              </a:rPr>
              <a:t>Om du svarar för hälso- och sjukvård, </a:t>
            </a:r>
            <a:r>
              <a:rPr lang="sv-SE" dirty="0" err="1">
                <a:solidFill>
                  <a:srgbClr val="FF0000"/>
                </a:solidFill>
              </a:rPr>
              <a:t>exv</a:t>
            </a:r>
            <a:r>
              <a:rPr lang="sv-SE" dirty="0">
                <a:solidFill>
                  <a:srgbClr val="FF0000"/>
                </a:solidFill>
              </a:rPr>
              <a:t> specialiserad öppenvård och </a:t>
            </a:r>
            <a:r>
              <a:rPr lang="sv-SE" dirty="0" smtClean="0">
                <a:solidFill>
                  <a:srgbClr val="FF0000"/>
                </a:solidFill>
              </a:rPr>
              <a:t>verksamheten </a:t>
            </a:r>
            <a:r>
              <a:rPr lang="sv-SE" dirty="0">
                <a:solidFill>
                  <a:srgbClr val="FF0000"/>
                </a:solidFill>
              </a:rPr>
              <a:t>vänder sig till både barn och vuxna så kommer du att få ett större antal frågor och svarstiden kan vara 60 minuter. </a:t>
            </a:r>
          </a:p>
          <a:p>
            <a:endParaRPr lang="sv-SE" dirty="0" smtClean="0"/>
          </a:p>
          <a:p>
            <a:r>
              <a:rPr lang="sv-SE" dirty="0" smtClean="0"/>
              <a:t>Tack </a:t>
            </a:r>
            <a:r>
              <a:rPr lang="sv-SE" dirty="0"/>
              <a:t>på förhand för att du besvarar enkäten! </a:t>
            </a:r>
          </a:p>
          <a:p>
            <a:r>
              <a:rPr lang="sv-SE" dirty="0"/>
              <a:t>// Programområde psykisk hälsa, Sydöstra sjukvårdsregionen</a:t>
            </a:r>
          </a:p>
        </p:txBody>
      </p:sp>
    </p:spTree>
    <p:extLst>
      <p:ext uri="{BB962C8B-B14F-4D97-AF65-F5344CB8AC3E}">
        <p14:creationId xmlns:p14="http://schemas.microsoft.com/office/powerpoint/2010/main" val="102698947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z.4T0CfePk2DeL4EzvGUD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Asw4oRVLjkeb33J03BQTYg"/>
</p:tagLst>
</file>

<file path=ppt/theme/theme1.xml><?xml version="1.0" encoding="utf-8"?>
<a:theme xmlns:a="http://schemas.openxmlformats.org/drawingml/2006/main" name="1_Office-tema">
  <a:themeElements>
    <a:clrScheme name="Anpassat 7">
      <a:dk1>
        <a:srgbClr val="363636"/>
      </a:dk1>
      <a:lt1>
        <a:srgbClr val="FFFFFF"/>
      </a:lt1>
      <a:dk2>
        <a:srgbClr val="0066B3"/>
      </a:dk2>
      <a:lt2>
        <a:srgbClr val="EF4044"/>
      </a:lt2>
      <a:accent1>
        <a:srgbClr val="0066B3"/>
      </a:accent1>
      <a:accent2>
        <a:srgbClr val="BC151C"/>
      </a:accent2>
      <a:accent3>
        <a:srgbClr val="EF4044"/>
      </a:accent3>
      <a:accent4>
        <a:srgbClr val="F2CF68"/>
      </a:accent4>
      <a:accent5>
        <a:srgbClr val="F2CD13"/>
      </a:accent5>
      <a:accent6>
        <a:srgbClr val="BFBFBF"/>
      </a:accent6>
      <a:hlink>
        <a:srgbClr val="0066B3"/>
      </a:hlink>
      <a:folHlink>
        <a:srgbClr val="0066B3"/>
      </a:folHlink>
    </a:clrScheme>
    <a:fontScheme name="Office - klassiskt">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27194</TotalTime>
  <Words>2619</Words>
  <Application>Microsoft Office PowerPoint</Application>
  <PresentationFormat>Bredbild</PresentationFormat>
  <Paragraphs>319</Paragraphs>
  <Slides>28</Slides>
  <Notes>8</Notes>
  <HiddenSlides>0</HiddenSlides>
  <MMClips>0</MMClips>
  <ScaleCrop>false</ScaleCrop>
  <HeadingPairs>
    <vt:vector size="8" baseType="variant">
      <vt:variant>
        <vt:lpstr>Använt teckensnitt</vt:lpstr>
      </vt:variant>
      <vt:variant>
        <vt:i4>5</vt:i4>
      </vt:variant>
      <vt:variant>
        <vt:lpstr>Tema</vt:lpstr>
      </vt:variant>
      <vt:variant>
        <vt:i4>2</vt:i4>
      </vt:variant>
      <vt:variant>
        <vt:lpstr>Serverprogram för OLE-inbäddning</vt:lpstr>
      </vt:variant>
      <vt:variant>
        <vt:i4>1</vt:i4>
      </vt:variant>
      <vt:variant>
        <vt:lpstr>Bildrubriker</vt:lpstr>
      </vt:variant>
      <vt:variant>
        <vt:i4>28</vt:i4>
      </vt:variant>
    </vt:vector>
  </HeadingPairs>
  <TitlesOfParts>
    <vt:vector size="36" baseType="lpstr">
      <vt:lpstr>Arial</vt:lpstr>
      <vt:lpstr>Calibri</vt:lpstr>
      <vt:lpstr>Calibri Light</vt:lpstr>
      <vt:lpstr>Times New Roman</vt:lpstr>
      <vt:lpstr>Verdana</vt:lpstr>
      <vt:lpstr>1_Office-tema</vt:lpstr>
      <vt:lpstr>Office-tema</vt:lpstr>
      <vt:lpstr>think-cell Slide</vt:lpstr>
      <vt:lpstr>Remissprocess Nationella riktlinjer ADHD och Autism  221020-221115 (Region)  221020-221216 (Kommun)</vt:lpstr>
      <vt:lpstr>PowerPoint-presentation</vt:lpstr>
      <vt:lpstr>PowerPoint-presentation</vt:lpstr>
      <vt:lpstr>PowerPoint-presentation</vt:lpstr>
      <vt:lpstr>Rekommendationer och åtgärdslista </vt:lpstr>
      <vt:lpstr>Rekommendationer och åtgärdslista </vt:lpstr>
      <vt:lpstr>Två delar </vt:lpstr>
      <vt:lpstr>GAP analys genom webenkät</vt:lpstr>
      <vt:lpstr>PowerPoint-presentation</vt:lpstr>
      <vt:lpstr>Två delar </vt:lpstr>
      <vt:lpstr>PowerPoint-presentation</vt:lpstr>
      <vt:lpstr>PowerPoint-presentation</vt:lpstr>
      <vt:lpstr>PowerPoint-presentation</vt:lpstr>
      <vt:lpstr>PowerPoint-presentation</vt:lpstr>
      <vt:lpstr>PowerPoint-presentation</vt:lpstr>
      <vt:lpstr>PowerPoint-presentation</vt:lpstr>
      <vt:lpstr>Svarsmatris måste användas</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Region Jönköpings län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Kommun RPO – 11 maj</dc:title>
  <dc:creator>Olofsson Jenny</dc:creator>
  <cp:lastModifiedBy>Olofsson Jenny</cp:lastModifiedBy>
  <cp:revision>170</cp:revision>
  <dcterms:created xsi:type="dcterms:W3CDTF">2021-05-11T11:08:30Z</dcterms:created>
  <dcterms:modified xsi:type="dcterms:W3CDTF">2022-10-24T13:32:19Z</dcterms:modified>
</cp:coreProperties>
</file>