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685" r:id="rId2"/>
    <p:sldMasterId id="2147483655" r:id="rId3"/>
    <p:sldMasterId id="2147483677" r:id="rId4"/>
  </p:sldMasterIdLst>
  <p:notesMasterIdLst>
    <p:notesMasterId r:id="rId19"/>
  </p:notesMasterIdLst>
  <p:sldIdLst>
    <p:sldId id="299" r:id="rId5"/>
    <p:sldId id="284" r:id="rId6"/>
    <p:sldId id="285" r:id="rId7"/>
    <p:sldId id="308" r:id="rId8"/>
    <p:sldId id="309" r:id="rId9"/>
    <p:sldId id="305" r:id="rId10"/>
    <p:sldId id="306" r:id="rId11"/>
    <p:sldId id="307" r:id="rId12"/>
    <p:sldId id="286" r:id="rId13"/>
    <p:sldId id="264" r:id="rId14"/>
    <p:sldId id="265" r:id="rId15"/>
    <p:sldId id="310" r:id="rId16"/>
    <p:sldId id="266" r:id="rId17"/>
    <p:sldId id="287"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56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9E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just format 2 - Dekorfär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just format 1 - Dekorfär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71" autoAdjust="0"/>
    <p:restoredTop sz="55246" autoAdjust="0"/>
  </p:normalViewPr>
  <p:slideViewPr>
    <p:cSldViewPr snapToGrid="0" snapToObjects="1">
      <p:cViewPr varScale="1">
        <p:scale>
          <a:sx n="63" d="100"/>
          <a:sy n="63" d="100"/>
        </p:scale>
        <p:origin x="2820" y="84"/>
      </p:cViewPr>
      <p:guideLst>
        <p:guide orient="horz" pos="2160"/>
        <p:guide pos="3840"/>
        <p:guide pos="560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68173-D50A-42C0-8B95-F6A0D6C6D615}" type="datetimeFigureOut">
              <a:rPr lang="sv-SE" smtClean="0"/>
              <a:t>2022-07-08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F5E86-EDAF-4C58-9772-C7C92DB55FE6}" type="slidenum">
              <a:rPr lang="sv-SE" smtClean="0"/>
              <a:t>‹#›</a:t>
            </a:fld>
            <a:endParaRPr lang="sv-SE"/>
          </a:p>
        </p:txBody>
      </p:sp>
    </p:spTree>
    <p:extLst>
      <p:ext uri="{BB962C8B-B14F-4D97-AF65-F5344CB8AC3E}">
        <p14:creationId xmlns:p14="http://schemas.microsoft.com/office/powerpoint/2010/main" val="2173925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r>
              <a:rPr lang="sv-SE" sz="1200" b="1" kern="1200" baseline="0" dirty="0" smtClean="0">
                <a:solidFill>
                  <a:schemeClr val="tx1"/>
                </a:solidFill>
                <a:effectLst/>
                <a:latin typeface="+mn-lt"/>
                <a:ea typeface="+mn-ea"/>
                <a:cs typeface="+mn-cs"/>
              </a:rPr>
              <a:t>Det finns i nuläget 5 VIP. </a:t>
            </a:r>
          </a:p>
          <a:p>
            <a:endParaRPr lang="sv-SE" sz="1200" b="1" kern="1200" baseline="0" dirty="0" smtClean="0">
              <a:solidFill>
                <a:schemeClr val="tx1"/>
              </a:solidFill>
              <a:effectLst/>
              <a:latin typeface="+mn-lt"/>
              <a:ea typeface="+mn-ea"/>
              <a:cs typeface="+mn-cs"/>
            </a:endParaRPr>
          </a:p>
          <a:p>
            <a:r>
              <a:rPr lang="sv-SE" sz="1200" b="1" kern="1200" baseline="0" dirty="0" smtClean="0">
                <a:solidFill>
                  <a:schemeClr val="tx1"/>
                </a:solidFill>
                <a:effectLst/>
                <a:latin typeface="+mn-lt"/>
                <a:ea typeface="+mn-ea"/>
                <a:cs typeface="+mn-cs"/>
              </a:rPr>
              <a:t>Missbruk &amp; beroende </a:t>
            </a:r>
          </a:p>
          <a:p>
            <a:r>
              <a:rPr lang="sv-SE" sz="1200" b="1" kern="1200" baseline="0" dirty="0" smtClean="0">
                <a:solidFill>
                  <a:schemeClr val="tx1"/>
                </a:solidFill>
                <a:effectLst/>
                <a:latin typeface="+mn-lt"/>
                <a:ea typeface="+mn-ea"/>
                <a:cs typeface="+mn-cs"/>
              </a:rPr>
              <a:t>Depression &amp; ångestsyndrom </a:t>
            </a:r>
          </a:p>
          <a:p>
            <a:r>
              <a:rPr lang="sv-SE" sz="1200" b="1" kern="1200" baseline="0" dirty="0" err="1" smtClean="0">
                <a:solidFill>
                  <a:schemeClr val="tx1"/>
                </a:solidFill>
                <a:effectLst/>
                <a:latin typeface="+mn-lt"/>
                <a:ea typeface="+mn-ea"/>
                <a:cs typeface="+mn-cs"/>
              </a:rPr>
              <a:t>Adhd</a:t>
            </a:r>
            <a:r>
              <a:rPr lang="sv-SE" sz="1200" b="1" kern="1200" baseline="0" dirty="0" smtClean="0">
                <a:solidFill>
                  <a:schemeClr val="tx1"/>
                </a:solidFill>
                <a:effectLst/>
                <a:latin typeface="+mn-lt"/>
                <a:ea typeface="+mn-ea"/>
                <a:cs typeface="+mn-cs"/>
              </a:rPr>
              <a:t> </a:t>
            </a:r>
          </a:p>
          <a:p>
            <a:r>
              <a:rPr lang="sv-SE" sz="1200" b="1" kern="1200" baseline="0" dirty="0" smtClean="0">
                <a:solidFill>
                  <a:schemeClr val="tx1"/>
                </a:solidFill>
                <a:effectLst/>
                <a:latin typeface="+mn-lt"/>
                <a:ea typeface="+mn-ea"/>
                <a:cs typeface="+mn-cs"/>
              </a:rPr>
              <a:t>Schizofreni och liknande tillstånd </a:t>
            </a:r>
          </a:p>
          <a:p>
            <a:r>
              <a:rPr lang="sv-SE" sz="1200" b="1" kern="1200" baseline="0" dirty="0" err="1" smtClean="0">
                <a:solidFill>
                  <a:schemeClr val="tx1"/>
                </a:solidFill>
                <a:effectLst/>
                <a:latin typeface="+mn-lt"/>
                <a:ea typeface="+mn-ea"/>
                <a:cs typeface="+mn-cs"/>
              </a:rPr>
              <a:t>Självskadebetende</a:t>
            </a:r>
            <a:r>
              <a:rPr lang="sv-SE" sz="1200" b="1" kern="1200" baseline="0" dirty="0" smtClean="0">
                <a:solidFill>
                  <a:schemeClr val="tx1"/>
                </a:solidFill>
                <a:effectLst/>
                <a:latin typeface="+mn-lt"/>
                <a:ea typeface="+mn-ea"/>
                <a:cs typeface="+mn-cs"/>
              </a:rPr>
              <a:t> </a:t>
            </a:r>
          </a:p>
          <a:p>
            <a:endParaRPr lang="sv-SE" sz="1200" b="1" kern="1200" baseline="0" dirty="0" smtClean="0">
              <a:solidFill>
                <a:schemeClr val="tx1"/>
              </a:solidFill>
              <a:effectLst/>
              <a:latin typeface="+mn-lt"/>
              <a:ea typeface="+mn-ea"/>
              <a:cs typeface="+mn-cs"/>
            </a:endParaRPr>
          </a:p>
          <a:p>
            <a:r>
              <a:rPr lang="sv-SE" sz="1200" b="1" kern="1200" baseline="0" dirty="0" smtClean="0">
                <a:solidFill>
                  <a:schemeClr val="tx1"/>
                </a:solidFill>
                <a:effectLst/>
                <a:latin typeface="+mn-lt"/>
                <a:ea typeface="+mn-ea"/>
                <a:cs typeface="+mn-cs"/>
              </a:rPr>
              <a:t>Samtliga finns på www.vardochinsats.se</a:t>
            </a:r>
          </a:p>
          <a:p>
            <a:endParaRPr lang="sv-SE" sz="1200" b="1" kern="1200" baseline="0" dirty="0" smtClean="0">
              <a:solidFill>
                <a:schemeClr val="tx1"/>
              </a:solidFill>
              <a:effectLst/>
              <a:latin typeface="+mn-lt"/>
              <a:ea typeface="+mn-ea"/>
              <a:cs typeface="+mn-cs"/>
            </a:endParaRPr>
          </a:p>
          <a:p>
            <a:r>
              <a:rPr lang="sv-SE" sz="1200" b="1" kern="1200" baseline="0" dirty="0" smtClean="0">
                <a:solidFill>
                  <a:schemeClr val="tx1"/>
                </a:solidFill>
                <a:effectLst/>
                <a:latin typeface="+mn-lt"/>
                <a:ea typeface="+mn-ea"/>
                <a:cs typeface="+mn-cs"/>
              </a:rPr>
              <a:t>VIP beskriver vilken vård och vilket stöd invånaren bör få. Nationella riktlinjer vänder sig till beslutsfattare, VIP vänder sig till medarbetare.</a:t>
            </a:r>
          </a:p>
          <a:p>
            <a:r>
              <a:rPr lang="sv-SE" sz="1200" kern="1200" dirty="0" smtClean="0">
                <a:solidFill>
                  <a:schemeClr val="tx1"/>
                </a:solidFill>
                <a:effectLst/>
                <a:latin typeface="+mn-lt"/>
                <a:ea typeface="+mn-ea"/>
                <a:cs typeface="+mn-cs"/>
              </a:rPr>
              <a:t> </a:t>
            </a:r>
          </a:p>
          <a:p>
            <a:r>
              <a:rPr lang="sv-SE" sz="1200" kern="1200" dirty="0" smtClean="0">
                <a:solidFill>
                  <a:schemeClr val="tx1"/>
                </a:solidFill>
                <a:effectLst/>
                <a:latin typeface="+mn-lt"/>
                <a:ea typeface="+mn-ea"/>
                <a:cs typeface="+mn-cs"/>
              </a:rPr>
              <a:t>Vården ska vara</a:t>
            </a:r>
            <a:r>
              <a:rPr lang="sv-SE" sz="1200" b="1" kern="1200" dirty="0" smtClean="0">
                <a:solidFill>
                  <a:schemeClr val="tx1"/>
                </a:solidFill>
                <a:effectLst/>
                <a:latin typeface="+mn-lt"/>
                <a:ea typeface="+mn-ea"/>
                <a:cs typeface="+mn-cs"/>
              </a:rPr>
              <a:t> jämlik </a:t>
            </a:r>
            <a:r>
              <a:rPr lang="sv-SE" sz="1200" kern="1200" dirty="0" smtClean="0">
                <a:solidFill>
                  <a:schemeClr val="tx1"/>
                </a:solidFill>
                <a:effectLst/>
                <a:latin typeface="+mn-lt"/>
                <a:ea typeface="+mn-ea"/>
                <a:cs typeface="+mn-cs"/>
              </a:rPr>
              <a:t>– det vill säga i högre grad än vad det är nu vara mer lik över hela landet. Vården ska ske i </a:t>
            </a:r>
            <a:r>
              <a:rPr lang="sv-SE" sz="1200" b="1" kern="1200" dirty="0" smtClean="0">
                <a:solidFill>
                  <a:schemeClr val="tx1"/>
                </a:solidFill>
                <a:effectLst/>
                <a:latin typeface="+mn-lt"/>
                <a:ea typeface="+mn-ea"/>
                <a:cs typeface="+mn-cs"/>
              </a:rPr>
              <a:t>samverkan</a:t>
            </a:r>
            <a:r>
              <a:rPr lang="sv-SE" sz="1200" kern="1200" dirty="0" smtClean="0">
                <a:solidFill>
                  <a:schemeClr val="tx1"/>
                </a:solidFill>
                <a:effectLst/>
                <a:latin typeface="+mn-lt"/>
                <a:ea typeface="+mn-ea"/>
                <a:cs typeface="+mn-cs"/>
              </a:rPr>
              <a:t> och individen måste </a:t>
            </a:r>
            <a:r>
              <a:rPr lang="sv-SE" sz="1200" b="1" kern="1200" dirty="0" smtClean="0">
                <a:solidFill>
                  <a:schemeClr val="tx1"/>
                </a:solidFill>
                <a:effectLst/>
                <a:latin typeface="+mn-lt"/>
                <a:ea typeface="+mn-ea"/>
                <a:cs typeface="+mn-cs"/>
              </a:rPr>
              <a:t>vara delaktig</a:t>
            </a:r>
            <a:r>
              <a:rPr lang="sv-SE" sz="1200" kern="1200" dirty="0" smtClean="0">
                <a:solidFill>
                  <a:schemeClr val="tx1"/>
                </a:solidFill>
                <a:effectLst/>
                <a:latin typeface="+mn-lt"/>
                <a:ea typeface="+mn-ea"/>
                <a:cs typeface="+mn-cs"/>
              </a:rPr>
              <a:t>. </a:t>
            </a: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baseline="0" dirty="0" smtClean="0">
                <a:solidFill>
                  <a:schemeClr val="tx1"/>
                </a:solidFill>
                <a:effectLst/>
                <a:latin typeface="+mn-lt"/>
                <a:ea typeface="+mn-ea"/>
                <a:cs typeface="+mn-cs"/>
              </a:rPr>
              <a:t>Regionerna och kommunerna </a:t>
            </a:r>
            <a:r>
              <a:rPr lang="sv-SE" sz="1200" kern="1200" dirty="0" smtClean="0">
                <a:solidFill>
                  <a:schemeClr val="tx1"/>
                </a:solidFill>
                <a:effectLst/>
                <a:latin typeface="+mn-lt"/>
                <a:ea typeface="+mn-ea"/>
                <a:cs typeface="+mn-cs"/>
              </a:rPr>
              <a:t>har ett gemensamt ansvar för våra</a:t>
            </a:r>
            <a:r>
              <a:rPr lang="sv-SE" sz="1200" kern="1200" baseline="0" dirty="0" smtClean="0">
                <a:solidFill>
                  <a:schemeClr val="tx1"/>
                </a:solidFill>
                <a:effectLst/>
                <a:latin typeface="+mn-lt"/>
                <a:ea typeface="+mn-ea"/>
                <a:cs typeface="+mn-cs"/>
              </a:rPr>
              <a:t> medborgares hälsa och mående. </a:t>
            </a:r>
            <a:r>
              <a:rPr lang="sv-SE" sz="1200" kern="1200" dirty="0" smtClean="0">
                <a:solidFill>
                  <a:schemeClr val="tx1"/>
                </a:solidFill>
                <a:effectLst/>
                <a:latin typeface="+mn-lt"/>
                <a:ea typeface="+mn-ea"/>
                <a:cs typeface="+mn-cs"/>
              </a:rPr>
              <a:t>Detta är det första försöket i Sveriges historia att skapa ett gemensamt kunskapssystem där både kommuner och regioner omfattas av samma kunskapsstöd. Det är en första ansats till att på nationell nivå skapa en gemensam grund för hur vi kan förstå varandras verksamheter och förhålla oss till detta.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Det</a:t>
            </a:r>
            <a:r>
              <a:rPr lang="sv-SE" sz="1200" kern="1200" baseline="0" dirty="0" smtClean="0">
                <a:solidFill>
                  <a:schemeClr val="tx1"/>
                </a:solidFill>
                <a:effectLst/>
                <a:latin typeface="+mn-lt"/>
                <a:ea typeface="+mn-ea"/>
                <a:cs typeface="+mn-cs"/>
              </a:rPr>
              <a:t> allra mesta i vård- och insatsprogrammen är saker som vi redan gör i vår verksamheter. </a:t>
            </a:r>
            <a:r>
              <a:rPr lang="sv-SE" sz="1200" kern="1200" dirty="0" smtClean="0">
                <a:solidFill>
                  <a:schemeClr val="tx1"/>
                </a:solidFill>
                <a:effectLst/>
                <a:latin typeface="+mn-lt"/>
                <a:ea typeface="+mn-ea"/>
                <a:cs typeface="+mn-cs"/>
              </a:rPr>
              <a:t>Inom olika verksamheter i Sverige ligger</a:t>
            </a:r>
            <a:r>
              <a:rPr lang="sv-SE" sz="1200" kern="1200" baseline="0" dirty="0" smtClean="0">
                <a:solidFill>
                  <a:schemeClr val="tx1"/>
                </a:solidFill>
                <a:effectLst/>
                <a:latin typeface="+mn-lt"/>
                <a:ea typeface="+mn-ea"/>
                <a:cs typeface="+mn-cs"/>
              </a:rPr>
              <a:t> vi </a:t>
            </a:r>
            <a:r>
              <a:rPr lang="sv-SE" sz="1200" kern="1200" dirty="0" smtClean="0">
                <a:solidFill>
                  <a:schemeClr val="tx1"/>
                </a:solidFill>
                <a:effectLst/>
                <a:latin typeface="+mn-lt"/>
                <a:ea typeface="+mn-ea"/>
                <a:cs typeface="+mn-cs"/>
              </a:rPr>
              <a:t>ganska långt fram vad gäller</a:t>
            </a:r>
            <a:r>
              <a:rPr lang="sv-SE" sz="1200" kern="1200" baseline="0" dirty="0" smtClean="0">
                <a:solidFill>
                  <a:schemeClr val="tx1"/>
                </a:solidFill>
                <a:effectLst/>
                <a:latin typeface="+mn-lt"/>
                <a:ea typeface="+mn-ea"/>
                <a:cs typeface="+mn-cs"/>
              </a:rPr>
              <a:t> att arbeta efter evidens </a:t>
            </a:r>
            <a:r>
              <a:rPr lang="sv-SE" sz="1200" kern="1200" dirty="0" smtClean="0">
                <a:solidFill>
                  <a:schemeClr val="tx1"/>
                </a:solidFill>
                <a:effectLst/>
                <a:latin typeface="+mn-lt"/>
                <a:ea typeface="+mn-ea"/>
                <a:cs typeface="+mn-cs"/>
              </a:rPr>
              <a:t>och har en god kunskap. Kunskapssystemet baseras mycket på det man redan vet och</a:t>
            </a:r>
            <a:r>
              <a:rPr lang="sv-SE" sz="1200" kern="1200" baseline="0" dirty="0" smtClean="0">
                <a:solidFill>
                  <a:schemeClr val="tx1"/>
                </a:solidFill>
                <a:effectLst/>
                <a:latin typeface="+mn-lt"/>
                <a:ea typeface="+mn-ea"/>
                <a:cs typeface="+mn-cs"/>
              </a:rPr>
              <a:t> gör</a:t>
            </a:r>
            <a:r>
              <a:rPr lang="sv-SE" sz="1200" kern="1200" dirty="0" smtClean="0">
                <a:solidFill>
                  <a:schemeClr val="tx1"/>
                </a:solidFill>
                <a:effectLst/>
                <a:latin typeface="+mn-lt"/>
                <a:ea typeface="+mn-ea"/>
                <a:cs typeface="+mn-cs"/>
              </a:rPr>
              <a:t> – för många</a:t>
            </a:r>
            <a:r>
              <a:rPr lang="sv-SE" sz="1200" kern="1200" baseline="0" dirty="0" smtClean="0">
                <a:solidFill>
                  <a:schemeClr val="tx1"/>
                </a:solidFill>
                <a:effectLst/>
                <a:latin typeface="+mn-lt"/>
                <a:ea typeface="+mn-ea"/>
                <a:cs typeface="+mn-cs"/>
              </a:rPr>
              <a:t> av er kommer innehållet inte vara något nytt. Det som är nytt är HUR det är samlat, att det riktar sig till flera verksamheter samt till medborgaren och att det </a:t>
            </a:r>
            <a:r>
              <a:rPr lang="sv-SE" sz="1200" kern="1200" dirty="0" smtClean="0">
                <a:solidFill>
                  <a:schemeClr val="tx1"/>
                </a:solidFill>
                <a:effectLst/>
                <a:latin typeface="+mn-lt"/>
                <a:ea typeface="+mn-ea"/>
                <a:cs typeface="+mn-cs"/>
              </a:rPr>
              <a:t>har tagits fram i samverkan</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för att lyfta olika verksamheters perspektiv och skapa en förståelse för varandras verksamheter.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BEDF5E86-EDAF-4C58-9772-C7C92DB55FE6}" type="slidenum">
              <a:rPr lang="sv-SE" smtClean="0"/>
              <a:t>2</a:t>
            </a:fld>
            <a:endParaRPr lang="sv-SE"/>
          </a:p>
        </p:txBody>
      </p:sp>
    </p:spTree>
    <p:extLst>
      <p:ext uri="{BB962C8B-B14F-4D97-AF65-F5344CB8AC3E}">
        <p14:creationId xmlns:p14="http://schemas.microsoft.com/office/powerpoint/2010/main" val="60491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Ett sätt att komma in i att använda VIP kan vara att göra det med hjälp av ett fiktivt</a:t>
            </a:r>
            <a:r>
              <a:rPr lang="sv-SE" baseline="0" dirty="0" smtClean="0"/>
              <a:t> fall. </a:t>
            </a:r>
            <a:endParaRPr lang="sv-SE" dirty="0"/>
          </a:p>
        </p:txBody>
      </p:sp>
      <p:sp>
        <p:nvSpPr>
          <p:cNvPr id="4" name="Platshållare för bildnummer 3"/>
          <p:cNvSpPr>
            <a:spLocks noGrp="1"/>
          </p:cNvSpPr>
          <p:nvPr>
            <p:ph type="sldNum" sz="quarter" idx="10"/>
          </p:nvPr>
        </p:nvSpPr>
        <p:spPr/>
        <p:txBody>
          <a:bodyPr/>
          <a:lstStyle/>
          <a:p>
            <a:fld id="{BEDF5E86-EDAF-4C58-9772-C7C92DB55FE6}" type="slidenum">
              <a:rPr lang="sv-SE" smtClean="0"/>
              <a:t>12</a:t>
            </a:fld>
            <a:endParaRPr lang="sv-SE"/>
          </a:p>
        </p:txBody>
      </p:sp>
    </p:spTree>
    <p:extLst>
      <p:ext uri="{BB962C8B-B14F-4D97-AF65-F5344CB8AC3E}">
        <p14:creationId xmlns:p14="http://schemas.microsoft.com/office/powerpoint/2010/main" val="324271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På www.vårdochinsats.se</a:t>
            </a:r>
            <a:r>
              <a:rPr lang="sv-SE" baseline="0" dirty="0" smtClean="0"/>
              <a:t> finns alla VIP. Där finns även information om, bland annat, nationell kunskapsstyrning. </a:t>
            </a:r>
          </a:p>
          <a:p>
            <a:endParaRPr lang="sv-SE" baseline="0" dirty="0" smtClean="0"/>
          </a:p>
          <a:p>
            <a:r>
              <a:rPr lang="sv-SE" baseline="0" dirty="0" smtClean="0"/>
              <a:t>Www.lanseringsvipsydostra.se </a:t>
            </a:r>
            <a:r>
              <a:rPr lang="sv-SE" sz="1200" b="0" i="0" kern="1200" dirty="0" smtClean="0">
                <a:solidFill>
                  <a:schemeClr val="tx1"/>
                </a:solidFill>
                <a:effectLst/>
                <a:latin typeface="+mn-lt"/>
                <a:ea typeface="+mn-ea"/>
                <a:cs typeface="+mn-cs"/>
              </a:rPr>
              <a:t>är en gemensam plattform för implementeringen av de nationella vård-och insatsprogrammen (VIP) i Sydöstra sjukvårdsregionen. Den vänder sig till medarbetare och samarbetspartners i Östergötlands, Kalmars och Jönköpings läns 3 regioner och 38 kommuner.</a:t>
            </a:r>
          </a:p>
          <a:p>
            <a:r>
              <a:rPr lang="sv-SE" sz="1200" b="0" i="0" kern="1200" dirty="0" smtClean="0">
                <a:solidFill>
                  <a:schemeClr val="tx1"/>
                </a:solidFill>
                <a:effectLst/>
                <a:latin typeface="+mn-lt"/>
                <a:ea typeface="+mn-ea"/>
                <a:cs typeface="+mn-cs"/>
              </a:rPr>
              <a:t>Webbplatsen är tänkt som ett stöd för alla som arbetar med olika former av utvecklings- och förbättringsarbeten i regionerna eller länens kommuner. Här finns fördjupad information och filmer från olika verksamhetsområden som kan användas i implementeringen av VIP på er arbetsplats. Frågor</a:t>
            </a:r>
            <a:r>
              <a:rPr lang="sv-SE" sz="1200" b="0" i="0" kern="1200" baseline="0" dirty="0" smtClean="0">
                <a:solidFill>
                  <a:schemeClr val="tx1"/>
                </a:solidFill>
                <a:effectLst/>
                <a:latin typeface="+mn-lt"/>
                <a:ea typeface="+mn-ea"/>
                <a:cs typeface="+mn-cs"/>
              </a:rPr>
              <a:t> eller synpunkter på sidan? Kontakta gärna någon av processtöden som finns som kontaktvägar på sidan. </a:t>
            </a:r>
            <a:endParaRPr lang="sv-SE" sz="1200" b="0" i="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BEDF5E86-EDAF-4C58-9772-C7C92DB55FE6}" type="slidenum">
              <a:rPr lang="sv-SE" smtClean="0"/>
              <a:t>13</a:t>
            </a:fld>
            <a:endParaRPr lang="sv-SE"/>
          </a:p>
        </p:txBody>
      </p:sp>
    </p:spTree>
    <p:extLst>
      <p:ext uri="{BB962C8B-B14F-4D97-AF65-F5344CB8AC3E}">
        <p14:creationId xmlns:p14="http://schemas.microsoft.com/office/powerpoint/2010/main" val="70262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Tanken med Vård- och insatsprogram är att det på ett lätt </a:t>
            </a:r>
            <a:r>
              <a:rPr lang="sv-SE" sz="1200" kern="1200" dirty="0" smtClean="0">
                <a:solidFill>
                  <a:schemeClr val="tx1"/>
                </a:solidFill>
                <a:effectLst/>
                <a:latin typeface="+mn-lt"/>
                <a:ea typeface="+mn-ea"/>
                <a:cs typeface="+mn-cs"/>
              </a:rPr>
              <a:t>sätt ska </a:t>
            </a:r>
            <a:r>
              <a:rPr lang="sv-SE" sz="1200" kern="1200" dirty="0" smtClean="0">
                <a:solidFill>
                  <a:schemeClr val="tx1"/>
                </a:solidFill>
                <a:effectLst/>
                <a:latin typeface="+mn-lt"/>
                <a:ea typeface="+mn-ea"/>
                <a:cs typeface="+mn-cs"/>
              </a:rPr>
              <a:t>kunna ge rätt kunskap till personal att använda i mötet med individen. Man kan söka ut kort och koncis info – man kan ställa in vad man ska söka på, vilken yrkesgrupp man är, vilken verksamhet man befinner sig i och på så sätt få riktad och konkret information om vad just jag utifrån min profession behöver ha med</a:t>
            </a:r>
            <a:r>
              <a:rPr lang="sv-SE" sz="1200" b="0" u="none" kern="1200" dirty="0" smtClean="0">
                <a:solidFill>
                  <a:schemeClr val="tx1"/>
                </a:solidFill>
                <a:effectLst/>
                <a:latin typeface="+mn-lt"/>
                <a:ea typeface="+mn-ea"/>
                <a:cs typeface="+mn-cs"/>
              </a:rPr>
              <a:t> </a:t>
            </a:r>
            <a:r>
              <a:rPr lang="sv-SE" sz="1200" b="0" u="none" kern="1200" dirty="0" smtClean="0">
                <a:solidFill>
                  <a:srgbClr val="FF0000"/>
                </a:solidFill>
                <a:effectLst/>
                <a:latin typeface="+mn-lt"/>
                <a:ea typeface="+mn-ea"/>
                <a:cs typeface="+mn-cs"/>
              </a:rPr>
              <a:t>mig</a:t>
            </a:r>
            <a:r>
              <a:rPr lang="sv-SE" sz="1200" b="0" u="none"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i mötet med individen. </a:t>
            </a:r>
          </a:p>
          <a:p>
            <a:endParaRPr lang="sv-S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Du kan visa och informera din klient/brukare</a:t>
            </a:r>
            <a:r>
              <a:rPr lang="sv-SE" baseline="0" dirty="0" smtClean="0"/>
              <a:t> om att sidan finns och även uppmuntra hens delaktighet. Du kan kopiera specifika länkar och skicka vidare, skriva ut den aktuella informationen</a:t>
            </a:r>
            <a:r>
              <a:rPr lang="sv-SE" i="1" baseline="0" dirty="0" smtClean="0"/>
              <a:t>. </a:t>
            </a:r>
            <a:r>
              <a:rPr lang="sv-SE" i="0" baseline="0" dirty="0" smtClean="0"/>
              <a:t>VIP ligger som ett helt publikt material så brukaren och/eller dess närstående kan själva gå in i respektive VIP.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smtClean="0"/>
          </a:p>
          <a:p>
            <a:r>
              <a:rPr lang="sv-SE" baseline="0" dirty="0" smtClean="0"/>
              <a:t>En </a:t>
            </a:r>
            <a:r>
              <a:rPr lang="sv-SE" baseline="0" dirty="0" smtClean="0"/>
              <a:t>stor fördel är att VIP ger dig information om vad andra verksamheter kan göra för individen </a:t>
            </a:r>
            <a:r>
              <a:rPr lang="sv-SE" dirty="0" smtClean="0"/>
              <a:t>– vi</a:t>
            </a:r>
            <a:r>
              <a:rPr lang="sv-SE" baseline="0" dirty="0" smtClean="0"/>
              <a:t> kan få </a:t>
            </a:r>
            <a:r>
              <a:rPr lang="sv-SE" dirty="0" smtClean="0"/>
              <a:t>kunskap om varandra och varandras olika ansvar och möjligheter.</a:t>
            </a:r>
            <a:r>
              <a:rPr lang="sv-SE" baseline="0" dirty="0" smtClean="0"/>
              <a:t> </a:t>
            </a:r>
          </a:p>
          <a:p>
            <a:endParaRPr lang="sv-SE" b="1" dirty="0" smtClean="0"/>
          </a:p>
          <a:p>
            <a:r>
              <a:rPr lang="sv-SE" dirty="0" smtClean="0"/>
              <a:t>För några</a:t>
            </a:r>
            <a:r>
              <a:rPr lang="sv-SE" baseline="0" dirty="0" smtClean="0"/>
              <a:t> verksamheter innebär det här något mer än bara ett kunskapsverktyg. Syftet med vård- och insatsprogrammen är ju som vi sagt att vi med tiden ska nå en mer jämlik vård och behandling. I vissa verksamheter så kan det betyda att det behöver göras nya a</a:t>
            </a:r>
            <a:r>
              <a:rPr lang="sv-SE" dirty="0" smtClean="0"/>
              <a:t>npassningar i den egna verksamheten.</a:t>
            </a:r>
            <a:r>
              <a:rPr lang="sv-SE" baseline="0" dirty="0" smtClean="0"/>
              <a:t> </a:t>
            </a:r>
            <a:r>
              <a:rPr lang="sv-SE" dirty="0" smtClean="0"/>
              <a:t>Det kan behöva ses</a:t>
            </a:r>
            <a:r>
              <a:rPr lang="sv-SE" baseline="0" dirty="0" smtClean="0"/>
              <a:t> över om vi verkligen arbetar efter de nationella riktlinjerna – jobbar vi med de behandlingar som vi ska göra? Behöver vi utbilda personal? Saknar vi viktiga kompetenser på vår arbetsplats? Finns det saker som vi gör i vår verksamhet som vi kanske ska sluta att göra?</a:t>
            </a:r>
            <a:r>
              <a:rPr lang="sv-SE" dirty="0" smtClean="0"/>
              <a:t> Vad kan vi göra tillsammans med andra verksamheter/organisationer? </a:t>
            </a:r>
          </a:p>
          <a:p>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fld id="{BEDF5E86-EDAF-4C58-9772-C7C92DB55FE6}" type="slidenum">
              <a:rPr lang="sv-SE" smtClean="0"/>
              <a:t>3</a:t>
            </a:fld>
            <a:endParaRPr lang="sv-SE"/>
          </a:p>
        </p:txBody>
      </p:sp>
    </p:spTree>
    <p:extLst>
      <p:ext uri="{BB962C8B-B14F-4D97-AF65-F5344CB8AC3E}">
        <p14:creationId xmlns:p14="http://schemas.microsoft.com/office/powerpoint/2010/main" val="311321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smtClean="0"/>
              <a:t>Programmen </a:t>
            </a:r>
            <a:r>
              <a:rPr lang="sv-SE" baseline="0" dirty="0" smtClean="0"/>
              <a:t>består av mycket information och då kan man behöva hjälpa att sortera. Det finns en funktion som hjälper oss att dels titta på innehållet utifrån vilken relevans det har för vårt eget arbete. </a:t>
            </a:r>
          </a:p>
          <a:p>
            <a:endParaRPr lang="sv-S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smtClean="0"/>
              <a:t>Det</a:t>
            </a:r>
            <a:r>
              <a:rPr lang="sv-SE" baseline="0" dirty="0" smtClean="0"/>
              <a:t> finns </a:t>
            </a:r>
            <a:r>
              <a:rPr lang="sv-SE" dirty="0" smtClean="0"/>
              <a:t>prioriteringar kring olika typer</a:t>
            </a:r>
            <a:r>
              <a:rPr lang="sv-SE" baseline="0" dirty="0" smtClean="0"/>
              <a:t> av stöd och behandling  och prioriteringarna baseras på socialstyrelsens nationella råd. </a:t>
            </a:r>
            <a:r>
              <a:rPr lang="sv-SE" i="1" baseline="0" dirty="0" smtClean="0"/>
              <a:t>Läs första raden/ingressen på avsnittet – står det ska, bör eller kan? Om det inte framgår tydligt där – vad står det under rubriken Kunskapsläge? </a:t>
            </a:r>
            <a:endParaRPr lang="sv-SE" i="1" dirty="0" smtClean="0"/>
          </a:p>
          <a:p>
            <a:endParaRPr lang="sv-SE" dirty="0"/>
          </a:p>
        </p:txBody>
      </p:sp>
      <p:sp>
        <p:nvSpPr>
          <p:cNvPr id="4" name="Platshållare för bildnummer 3"/>
          <p:cNvSpPr>
            <a:spLocks noGrp="1"/>
          </p:cNvSpPr>
          <p:nvPr>
            <p:ph type="sldNum" sz="quarter" idx="10"/>
          </p:nvPr>
        </p:nvSpPr>
        <p:spPr/>
        <p:txBody>
          <a:bodyPr/>
          <a:lstStyle/>
          <a:p>
            <a:fld id="{BEDF5E86-EDAF-4C58-9772-C7C92DB55FE6}" type="slidenum">
              <a:rPr lang="sv-SE" smtClean="0"/>
              <a:t>4</a:t>
            </a:fld>
            <a:endParaRPr lang="sv-SE"/>
          </a:p>
        </p:txBody>
      </p:sp>
    </p:spTree>
    <p:extLst>
      <p:ext uri="{BB962C8B-B14F-4D97-AF65-F5344CB8AC3E}">
        <p14:creationId xmlns:p14="http://schemas.microsoft.com/office/powerpoint/2010/main" val="301233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baseline="0" dirty="0" smtClean="0">
                <a:solidFill>
                  <a:schemeClr val="tx1"/>
                </a:solidFill>
                <a:effectLst/>
                <a:latin typeface="+mn-lt"/>
                <a:ea typeface="+mn-ea"/>
                <a:cs typeface="+mn-cs"/>
              </a:rPr>
              <a:t>1</a:t>
            </a:r>
            <a:endParaRPr lang="sv-SE" dirty="0"/>
          </a:p>
        </p:txBody>
      </p:sp>
      <p:sp>
        <p:nvSpPr>
          <p:cNvPr id="4" name="Platshållare för bildnummer 3"/>
          <p:cNvSpPr>
            <a:spLocks noGrp="1"/>
          </p:cNvSpPr>
          <p:nvPr>
            <p:ph type="sldNum" sz="quarter" idx="10"/>
          </p:nvPr>
        </p:nvSpPr>
        <p:spPr/>
        <p:txBody>
          <a:bodyPr/>
          <a:lstStyle/>
          <a:p>
            <a:fld id="{BEDF5E86-EDAF-4C58-9772-C7C92DB55FE6}" type="slidenum">
              <a:rPr lang="sv-SE" smtClean="0"/>
              <a:t>5</a:t>
            </a:fld>
            <a:endParaRPr lang="sv-SE"/>
          </a:p>
        </p:txBody>
      </p:sp>
    </p:spTree>
    <p:extLst>
      <p:ext uri="{BB962C8B-B14F-4D97-AF65-F5344CB8AC3E}">
        <p14:creationId xmlns:p14="http://schemas.microsoft.com/office/powerpoint/2010/main" val="379784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endParaRPr lang="sv-SE" dirty="0"/>
          </a:p>
        </p:txBody>
      </p:sp>
      <p:sp>
        <p:nvSpPr>
          <p:cNvPr id="4" name="Platshållare för bildnummer 3"/>
          <p:cNvSpPr>
            <a:spLocks noGrp="1"/>
          </p:cNvSpPr>
          <p:nvPr>
            <p:ph type="sldNum" sz="quarter" idx="10"/>
          </p:nvPr>
        </p:nvSpPr>
        <p:spPr/>
        <p:txBody>
          <a:bodyPr/>
          <a:lstStyle/>
          <a:p>
            <a:fld id="{BEDF5E86-EDAF-4C58-9772-C7C92DB55FE6}" type="slidenum">
              <a:rPr lang="sv-SE" smtClean="0"/>
              <a:t>6</a:t>
            </a:fld>
            <a:endParaRPr lang="sv-SE"/>
          </a:p>
        </p:txBody>
      </p:sp>
    </p:spTree>
    <p:extLst>
      <p:ext uri="{BB962C8B-B14F-4D97-AF65-F5344CB8AC3E}">
        <p14:creationId xmlns:p14="http://schemas.microsoft.com/office/powerpoint/2010/main" val="3394093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endParaRPr lang="sv-SE" dirty="0"/>
          </a:p>
        </p:txBody>
      </p:sp>
      <p:sp>
        <p:nvSpPr>
          <p:cNvPr id="4" name="Platshållare för bildnummer 3"/>
          <p:cNvSpPr>
            <a:spLocks noGrp="1"/>
          </p:cNvSpPr>
          <p:nvPr>
            <p:ph type="sldNum" sz="quarter" idx="10"/>
          </p:nvPr>
        </p:nvSpPr>
        <p:spPr/>
        <p:txBody>
          <a:bodyPr/>
          <a:lstStyle/>
          <a:p>
            <a:fld id="{BEDF5E86-EDAF-4C58-9772-C7C92DB55FE6}" type="slidenum">
              <a:rPr lang="sv-SE" smtClean="0"/>
              <a:t>7</a:t>
            </a:fld>
            <a:endParaRPr lang="sv-SE"/>
          </a:p>
        </p:txBody>
      </p:sp>
    </p:spTree>
    <p:extLst>
      <p:ext uri="{BB962C8B-B14F-4D97-AF65-F5344CB8AC3E}">
        <p14:creationId xmlns:p14="http://schemas.microsoft.com/office/powerpoint/2010/main" val="1903163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EDF5E86-EDAF-4C58-9772-C7C92DB55FE6}" type="slidenum">
              <a:rPr lang="sv-SE" smtClean="0"/>
              <a:t>8</a:t>
            </a:fld>
            <a:endParaRPr lang="sv-SE"/>
          </a:p>
        </p:txBody>
      </p:sp>
    </p:spTree>
    <p:extLst>
      <p:ext uri="{BB962C8B-B14F-4D97-AF65-F5344CB8AC3E}">
        <p14:creationId xmlns:p14="http://schemas.microsoft.com/office/powerpoint/2010/main" val="383132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EDF5E86-EDAF-4C58-9772-C7C92DB55FE6}" type="slidenum">
              <a:rPr lang="sv-SE" smtClean="0"/>
              <a:t>9</a:t>
            </a:fld>
            <a:endParaRPr lang="sv-SE"/>
          </a:p>
        </p:txBody>
      </p:sp>
    </p:spTree>
    <p:extLst>
      <p:ext uri="{BB962C8B-B14F-4D97-AF65-F5344CB8AC3E}">
        <p14:creationId xmlns:p14="http://schemas.microsoft.com/office/powerpoint/2010/main" val="3350776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BEDF5E86-EDAF-4C58-9772-C7C92DB55FE6}" type="slidenum">
              <a:rPr lang="sv-SE" smtClean="0"/>
              <a:t>10</a:t>
            </a:fld>
            <a:endParaRPr lang="sv-SE"/>
          </a:p>
        </p:txBody>
      </p:sp>
    </p:spTree>
    <p:extLst>
      <p:ext uri="{BB962C8B-B14F-4D97-AF65-F5344CB8AC3E}">
        <p14:creationId xmlns:p14="http://schemas.microsoft.com/office/powerpoint/2010/main" val="386421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11" Type="http://schemas.openxmlformats.org/officeDocument/2006/relationships/image" Target="../media/image13.jp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A0A9BD-3415-5A48-BE41-B2A7CB231A5B}"/>
              </a:ext>
            </a:extLst>
          </p:cNvPr>
          <p:cNvSpPr txBox="1">
            <a:spLocks/>
          </p:cNvSpPr>
          <p:nvPr userDrawn="1"/>
        </p:nvSpPr>
        <p:spPr>
          <a:xfrm>
            <a:off x="1524000" y="2453953"/>
            <a:ext cx="7501812" cy="1770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8000" dirty="0">
                <a:solidFill>
                  <a:schemeClr val="bg1"/>
                </a:solidFill>
              </a:rPr>
              <a:t>NÄRA VÅRD</a:t>
            </a:r>
            <a:r>
              <a:rPr lang="sv-SE" sz="4800" dirty="0">
                <a:solidFill>
                  <a:schemeClr val="bg1"/>
                </a:solidFill>
              </a:rPr>
              <a:t/>
            </a:r>
            <a:br>
              <a:rPr lang="sv-SE" sz="4800" dirty="0">
                <a:solidFill>
                  <a:schemeClr val="bg1"/>
                </a:solidFill>
              </a:rPr>
            </a:br>
            <a:r>
              <a:rPr lang="sv-SE" sz="2800" b="0" i="0" kern="1200" dirty="0">
                <a:solidFill>
                  <a:schemeClr val="bg1"/>
                </a:solidFill>
                <a:latin typeface="Arial" panose="020B0604020202020204" pitchFamily="34" charset="0"/>
                <a:ea typeface="+mj-ea"/>
                <a:cs typeface="Arial" panose="020B0604020202020204" pitchFamily="34" charset="0"/>
              </a:rPr>
              <a:t>ÖSTERGÖTLAND</a:t>
            </a:r>
            <a:endParaRPr lang="sv-SE" b="0" i="0" dirty="0">
              <a:solidFill>
                <a:schemeClr val="bg1"/>
              </a:solidFill>
              <a:latin typeface="Arial" panose="020B0604020202020204" pitchFamily="34" charset="0"/>
              <a:cs typeface="Arial" panose="020B0604020202020204" pitchFamily="34" charset="0"/>
            </a:endParaRPr>
          </a:p>
        </p:txBody>
      </p:sp>
      <p:cxnSp>
        <p:nvCxnSpPr>
          <p:cNvPr id="3" name="Rak 2">
            <a:extLst>
              <a:ext uri="{FF2B5EF4-FFF2-40B4-BE49-F238E27FC236}">
                <a16:creationId xmlns:a16="http://schemas.microsoft.com/office/drawing/2014/main" id="{76BC9A89-9D77-5D4B-8246-F3222D805603}"/>
              </a:ext>
            </a:extLst>
          </p:cNvPr>
          <p:cNvCxnSpPr>
            <a:cxnSpLocks/>
          </p:cNvCxnSpPr>
          <p:nvPr userDrawn="1"/>
        </p:nvCxnSpPr>
        <p:spPr>
          <a:xfrm>
            <a:off x="1631950" y="4385387"/>
            <a:ext cx="727233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Platshållare för text 6"/>
          <p:cNvSpPr>
            <a:spLocks noGrp="1"/>
          </p:cNvSpPr>
          <p:nvPr>
            <p:ph type="body" sz="quarter" idx="10" hasCustomPrompt="1"/>
          </p:nvPr>
        </p:nvSpPr>
        <p:spPr>
          <a:xfrm>
            <a:off x="1524001" y="4553001"/>
            <a:ext cx="7380288" cy="548045"/>
          </a:xfrm>
        </p:spPr>
        <p:txBody>
          <a:bodyPr>
            <a:normAutofit/>
          </a:bodyPr>
          <a:lstStyle>
            <a:lvl1pPr marL="0" indent="0" algn="l">
              <a:buFontTx/>
              <a:buNone/>
              <a:defRPr sz="2400">
                <a:latin typeface="+mn-lt"/>
              </a:defRPr>
            </a:lvl1pPr>
          </a:lstStyle>
          <a:p>
            <a:r>
              <a:rPr lang="sv-SE" sz="2800" dirty="0" err="1" smtClean="0">
                <a:solidFill>
                  <a:schemeClr val="bg1"/>
                </a:solidFill>
                <a:latin typeface="+mn-lt"/>
              </a:rPr>
              <a:t>Uciae</a:t>
            </a:r>
            <a:r>
              <a:rPr lang="sv-SE" sz="2800" dirty="0" smtClean="0">
                <a:solidFill>
                  <a:schemeClr val="bg1"/>
                </a:solidFill>
                <a:latin typeface="+mn-lt"/>
              </a:rPr>
              <a:t> </a:t>
            </a:r>
            <a:r>
              <a:rPr lang="sv-SE" sz="2800" dirty="0" err="1" smtClean="0">
                <a:solidFill>
                  <a:schemeClr val="bg1"/>
                </a:solidFill>
                <a:latin typeface="+mn-lt"/>
              </a:rPr>
              <a:t>cusvolo</a:t>
            </a:r>
            <a:r>
              <a:rPr lang="sv-SE" sz="2800" dirty="0" smtClean="0">
                <a:solidFill>
                  <a:schemeClr val="bg1"/>
                </a:solidFill>
                <a:latin typeface="+mn-lt"/>
              </a:rPr>
              <a:t> </a:t>
            </a:r>
            <a:r>
              <a:rPr lang="sv-SE" sz="2800" dirty="0" err="1" smtClean="0">
                <a:solidFill>
                  <a:schemeClr val="bg1"/>
                </a:solidFill>
                <a:latin typeface="+mn-lt"/>
              </a:rPr>
              <a:t>mut</a:t>
            </a:r>
            <a:r>
              <a:rPr lang="sv-SE" sz="2800" dirty="0" smtClean="0">
                <a:solidFill>
                  <a:schemeClr val="bg1"/>
                </a:solidFill>
                <a:latin typeface="+mn-lt"/>
              </a:rPr>
              <a:t> </a:t>
            </a:r>
            <a:r>
              <a:rPr lang="sv-SE" sz="2800" dirty="0" err="1" smtClean="0">
                <a:solidFill>
                  <a:schemeClr val="bg1"/>
                </a:solidFill>
                <a:latin typeface="+mn-lt"/>
              </a:rPr>
              <a:t>doloreas</a:t>
            </a:r>
            <a:r>
              <a:rPr lang="sv-SE" sz="2800" dirty="0" smtClean="0">
                <a:solidFill>
                  <a:schemeClr val="bg1"/>
                </a:solidFill>
                <a:latin typeface="+mn-lt"/>
              </a:rPr>
              <a:t> </a:t>
            </a:r>
            <a:r>
              <a:rPr lang="sv-SE" sz="2800" dirty="0" err="1" smtClean="0">
                <a:solidFill>
                  <a:schemeClr val="bg1"/>
                </a:solidFill>
                <a:latin typeface="+mn-lt"/>
              </a:rPr>
              <a:t>antis</a:t>
            </a:r>
            <a:r>
              <a:rPr lang="sv-SE" sz="2800" dirty="0" smtClean="0">
                <a:solidFill>
                  <a:schemeClr val="bg1"/>
                </a:solidFill>
                <a:latin typeface="+mn-lt"/>
              </a:rPr>
              <a:t> </a:t>
            </a:r>
            <a:r>
              <a:rPr lang="sv-SE" sz="2800" dirty="0" err="1" smtClean="0">
                <a:solidFill>
                  <a:schemeClr val="bg1"/>
                </a:solidFill>
                <a:latin typeface="+mn-lt"/>
              </a:rPr>
              <a:t>minnonse</a:t>
            </a:r>
            <a:endParaRPr lang="sv-SE" dirty="0">
              <a:solidFill>
                <a:schemeClr val="bg1"/>
              </a:solidFill>
              <a:latin typeface="+mn-lt"/>
            </a:endParaRPr>
          </a:p>
        </p:txBody>
      </p:sp>
    </p:spTree>
    <p:extLst>
      <p:ext uri="{BB962C8B-B14F-4D97-AF65-F5344CB8AC3E}">
        <p14:creationId xmlns:p14="http://schemas.microsoft.com/office/powerpoint/2010/main" val="16919523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p:bg>
      <p:bgPr>
        <a:solidFill>
          <a:schemeClr val="bg1"/>
        </a:solidFill>
        <a:effectLst/>
      </p:bgPr>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D4CA8A33-E4A8-184A-A786-D7B7E04D3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6" name="Platshållare för text 5">
            <a:extLst>
              <a:ext uri="{FF2B5EF4-FFF2-40B4-BE49-F238E27FC236}">
                <a16:creationId xmlns:a16="http://schemas.microsoft.com/office/drawing/2014/main" id="{38F9FEAE-DC0A-1A45-B74C-B3D8EB785D14}"/>
              </a:ext>
            </a:extLst>
          </p:cNvPr>
          <p:cNvSpPr>
            <a:spLocks noGrp="1"/>
          </p:cNvSpPr>
          <p:nvPr>
            <p:ph type="body" sz="quarter" idx="10"/>
          </p:nvPr>
        </p:nvSpPr>
        <p:spPr>
          <a:xfrm>
            <a:off x="838200" y="1930400"/>
            <a:ext cx="10515600" cy="4241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a:extLst>
              <a:ext uri="{FF2B5EF4-FFF2-40B4-BE49-F238E27FC236}">
                <a16:creationId xmlns:a16="http://schemas.microsoft.com/office/drawing/2014/main" id="{6D96F393-A6B8-7847-A28C-F9F486C73E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2424" y="5227853"/>
            <a:ext cx="1441376" cy="946497"/>
          </a:xfrm>
          <a:prstGeom prst="rect">
            <a:avLst/>
          </a:prstGeom>
        </p:spPr>
      </p:pic>
    </p:spTree>
    <p:extLst>
      <p:ext uri="{BB962C8B-B14F-4D97-AF65-F5344CB8AC3E}">
        <p14:creationId xmlns:p14="http://schemas.microsoft.com/office/powerpoint/2010/main" val="39198714"/>
      </p:ext>
    </p:extLst>
  </p:cSld>
  <p:clrMapOvr>
    <a:masterClrMapping/>
  </p:clrMapOvr>
  <p:extLst mod="1">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1E7BB68-C0FD-C64E-9994-37A9176535A9}"/>
              </a:ext>
            </a:extLst>
          </p:cNvPr>
          <p:cNvSpPr>
            <a:spLocks noGrp="1"/>
          </p:cNvSpPr>
          <p:nvPr>
            <p:ph type="pic" sz="quarter" idx="11"/>
          </p:nvPr>
        </p:nvSpPr>
        <p:spPr>
          <a:xfrm>
            <a:off x="6967538" y="0"/>
            <a:ext cx="5224462" cy="6858000"/>
          </a:xfrm>
        </p:spPr>
        <p:txBody>
          <a:bodyPr/>
          <a:lstStyle/>
          <a:p>
            <a:endParaRPr lang="sv-SE"/>
          </a:p>
        </p:txBody>
      </p:sp>
      <p:sp>
        <p:nvSpPr>
          <p:cNvPr id="3" name="Platshållare för text 2">
            <a:extLst>
              <a:ext uri="{FF2B5EF4-FFF2-40B4-BE49-F238E27FC236}">
                <a16:creationId xmlns:a16="http://schemas.microsoft.com/office/drawing/2014/main" id="{9E84D9A9-0122-034C-9D6E-A70CAFC88065}"/>
              </a:ext>
            </a:extLst>
          </p:cNvPr>
          <p:cNvSpPr>
            <a:spLocks noGrp="1"/>
          </p:cNvSpPr>
          <p:nvPr>
            <p:ph type="body" sz="quarter" idx="10"/>
          </p:nvPr>
        </p:nvSpPr>
        <p:spPr>
          <a:xfrm>
            <a:off x="695325" y="453441"/>
            <a:ext cx="6029325" cy="594309"/>
          </a:xfrm>
        </p:spPr>
        <p:txBody>
          <a:bodyPr/>
          <a:lstStyle>
            <a:lvl1pPr marL="0" indent="0">
              <a:buFontTx/>
              <a:buNone/>
              <a:defRPr sz="4000">
                <a:solidFill>
                  <a:schemeClr val="accent1"/>
                </a:solidFill>
                <a:latin typeface="+mj-lt"/>
              </a:defRPr>
            </a:lvl1pPr>
            <a:lvl2pPr marL="457200" indent="0">
              <a:buClr>
                <a:schemeClr val="accent6"/>
              </a:buClr>
              <a:buFont typeface="Arial" panose="020B0604020202020204" pitchFamily="34" charset="0"/>
              <a:buNone/>
              <a:defRPr sz="2800"/>
            </a:lvl2pPr>
            <a:lvl3pPr marL="914400" indent="0">
              <a:buNone/>
              <a:defRPr/>
            </a:lvl3pPr>
          </a:lstStyle>
          <a:p>
            <a:pPr lvl="0"/>
            <a:r>
              <a:rPr lang="sv-SE" dirty="0"/>
              <a:t>Klicka här för att ändra format på bakgrundstexten</a:t>
            </a:r>
          </a:p>
          <a:p>
            <a:pPr lvl="1"/>
            <a:endParaRPr lang="sv-SE" dirty="0"/>
          </a:p>
        </p:txBody>
      </p:sp>
      <p:sp>
        <p:nvSpPr>
          <p:cNvPr id="5" name="Platshållare för text 4">
            <a:extLst>
              <a:ext uri="{FF2B5EF4-FFF2-40B4-BE49-F238E27FC236}">
                <a16:creationId xmlns:a16="http://schemas.microsoft.com/office/drawing/2014/main" id="{996CC24F-C739-8A45-8654-7D973015A61B}"/>
              </a:ext>
            </a:extLst>
          </p:cNvPr>
          <p:cNvSpPr>
            <a:spLocks noGrp="1"/>
          </p:cNvSpPr>
          <p:nvPr>
            <p:ph type="body" sz="quarter" idx="12"/>
          </p:nvPr>
        </p:nvSpPr>
        <p:spPr>
          <a:xfrm>
            <a:off x="695325" y="2423159"/>
            <a:ext cx="6029325" cy="398139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240589082"/>
      </p:ext>
    </p:extLst>
  </p:cSld>
  <p:clrMapOvr>
    <a:masterClrMapping/>
  </p:clrMapOvr>
  <p:extLst mod="1">
    <p:ext uri="{DCECCB84-F9BA-43D5-87BE-67443E8EF086}">
      <p15:sldGuideLst xmlns:p15="http://schemas.microsoft.com/office/powerpoint/2012/main">
        <p15:guide id="1" pos="7242" userDrawn="1">
          <p15:clr>
            <a:srgbClr val="FBAE40"/>
          </p15:clr>
        </p15:guide>
        <p15:guide id="2" orient="horz" pos="4042" userDrawn="1">
          <p15:clr>
            <a:srgbClr val="FBAE40"/>
          </p15:clr>
        </p15:guide>
        <p15:guide id="3" orient="horz" pos="278" userDrawn="1">
          <p15:clr>
            <a:srgbClr val="FBAE40"/>
          </p15:clr>
        </p15:guide>
        <p15:guide id="4" pos="43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 bild">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1E7BB68-C0FD-C64E-9994-37A9176535A9}"/>
              </a:ext>
            </a:extLst>
          </p:cNvPr>
          <p:cNvSpPr>
            <a:spLocks noGrp="1"/>
          </p:cNvSpPr>
          <p:nvPr>
            <p:ph type="pic" sz="quarter" idx="11"/>
          </p:nvPr>
        </p:nvSpPr>
        <p:spPr>
          <a:xfrm>
            <a:off x="6967538" y="0"/>
            <a:ext cx="5224462" cy="6858000"/>
          </a:xfrm>
        </p:spPr>
        <p:txBody>
          <a:bodyPr/>
          <a:lstStyle/>
          <a:p>
            <a:endParaRPr lang="sv-SE"/>
          </a:p>
        </p:txBody>
      </p:sp>
      <p:sp>
        <p:nvSpPr>
          <p:cNvPr id="3" name="Platshållare för text 2">
            <a:extLst>
              <a:ext uri="{FF2B5EF4-FFF2-40B4-BE49-F238E27FC236}">
                <a16:creationId xmlns:a16="http://schemas.microsoft.com/office/drawing/2014/main" id="{9E84D9A9-0122-034C-9D6E-A70CAFC88065}"/>
              </a:ext>
            </a:extLst>
          </p:cNvPr>
          <p:cNvSpPr>
            <a:spLocks noGrp="1"/>
          </p:cNvSpPr>
          <p:nvPr>
            <p:ph type="body" sz="quarter" idx="10"/>
          </p:nvPr>
        </p:nvSpPr>
        <p:spPr>
          <a:xfrm>
            <a:off x="695325" y="453441"/>
            <a:ext cx="6029325" cy="594309"/>
          </a:xfrm>
        </p:spPr>
        <p:txBody>
          <a:bodyPr/>
          <a:lstStyle>
            <a:lvl1pPr marL="0" indent="0">
              <a:buFontTx/>
              <a:buNone/>
              <a:defRPr sz="4000">
                <a:solidFill>
                  <a:schemeClr val="accent1"/>
                </a:solidFill>
                <a:latin typeface="+mj-lt"/>
              </a:defRPr>
            </a:lvl1pPr>
            <a:lvl2pPr marL="457200" indent="0">
              <a:buClr>
                <a:schemeClr val="accent6"/>
              </a:buClr>
              <a:buFont typeface="Arial" panose="020B0604020202020204" pitchFamily="34" charset="0"/>
              <a:buNone/>
              <a:defRPr sz="2800"/>
            </a:lvl2pPr>
            <a:lvl3pPr marL="914400" indent="0">
              <a:buNone/>
              <a:defRPr/>
            </a:lvl3pPr>
          </a:lstStyle>
          <a:p>
            <a:pPr lvl="0"/>
            <a:r>
              <a:rPr lang="sv-SE" dirty="0"/>
              <a:t>Klicka här för att ändra format på bakgrundstexten</a:t>
            </a:r>
          </a:p>
          <a:p>
            <a:pPr lvl="1"/>
            <a:endParaRPr lang="sv-SE" dirty="0"/>
          </a:p>
        </p:txBody>
      </p:sp>
      <p:sp>
        <p:nvSpPr>
          <p:cNvPr id="5" name="Platshållare för text 4">
            <a:extLst>
              <a:ext uri="{FF2B5EF4-FFF2-40B4-BE49-F238E27FC236}">
                <a16:creationId xmlns:a16="http://schemas.microsoft.com/office/drawing/2014/main" id="{996CC24F-C739-8A45-8654-7D973015A61B}"/>
              </a:ext>
            </a:extLst>
          </p:cNvPr>
          <p:cNvSpPr>
            <a:spLocks noGrp="1"/>
          </p:cNvSpPr>
          <p:nvPr>
            <p:ph type="body" sz="quarter" idx="12"/>
          </p:nvPr>
        </p:nvSpPr>
        <p:spPr>
          <a:xfrm>
            <a:off x="695325" y="2423159"/>
            <a:ext cx="6029325" cy="3981399"/>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Bildobjekt 5">
            <a:extLst>
              <a:ext uri="{FF2B5EF4-FFF2-40B4-BE49-F238E27FC236}">
                <a16:creationId xmlns:a16="http://schemas.microsoft.com/office/drawing/2014/main" id="{6D96F393-A6B8-7847-A28C-F9F486C73E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2424" y="5227853"/>
            <a:ext cx="1441376" cy="946497"/>
          </a:xfrm>
          <a:prstGeom prst="rect">
            <a:avLst/>
          </a:prstGeom>
        </p:spPr>
      </p:pic>
    </p:spTree>
    <p:extLst>
      <p:ext uri="{BB962C8B-B14F-4D97-AF65-F5344CB8AC3E}">
        <p14:creationId xmlns:p14="http://schemas.microsoft.com/office/powerpoint/2010/main" val="1161284131"/>
      </p:ext>
    </p:extLst>
  </p:cSld>
  <p:clrMapOvr>
    <a:masterClrMapping/>
  </p:clrMapOvr>
  <p:extLst mod="1">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1E7BB68-C0FD-C64E-9994-37A9176535A9}"/>
              </a:ext>
            </a:extLst>
          </p:cNvPr>
          <p:cNvSpPr>
            <a:spLocks noGrp="1"/>
          </p:cNvSpPr>
          <p:nvPr>
            <p:ph type="pic" sz="quarter" idx="11"/>
          </p:nvPr>
        </p:nvSpPr>
        <p:spPr>
          <a:xfrm>
            <a:off x="0" y="0"/>
            <a:ext cx="12192000" cy="6858000"/>
          </a:xfrm>
        </p:spPr>
        <p:txBody>
          <a:bodyPr/>
          <a:lstStyle/>
          <a:p>
            <a:endParaRPr lang="sv-SE" dirty="0"/>
          </a:p>
        </p:txBody>
      </p:sp>
    </p:spTree>
    <p:extLst>
      <p:ext uri="{BB962C8B-B14F-4D97-AF65-F5344CB8AC3E}">
        <p14:creationId xmlns:p14="http://schemas.microsoft.com/office/powerpoint/2010/main" val="4101172376"/>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4042" userDrawn="1">
          <p15:clr>
            <a:srgbClr val="FBAE40"/>
          </p15:clr>
        </p15:guide>
        <p15:guide id="3" orient="horz" pos="278"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ild">
    <p:bg>
      <p:bgPr>
        <a:solidFill>
          <a:schemeClr val="bg1"/>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31E7BB68-C0FD-C64E-9994-37A9176535A9}"/>
              </a:ext>
            </a:extLst>
          </p:cNvPr>
          <p:cNvSpPr>
            <a:spLocks noGrp="1"/>
          </p:cNvSpPr>
          <p:nvPr>
            <p:ph type="pic" sz="quarter" idx="11"/>
          </p:nvPr>
        </p:nvSpPr>
        <p:spPr>
          <a:xfrm>
            <a:off x="0" y="0"/>
            <a:ext cx="12192000" cy="6858000"/>
          </a:xfrm>
        </p:spPr>
        <p:txBody>
          <a:bodyPr/>
          <a:lstStyle/>
          <a:p>
            <a:endParaRPr lang="sv-SE" dirty="0"/>
          </a:p>
        </p:txBody>
      </p:sp>
      <p:pic>
        <p:nvPicPr>
          <p:cNvPr id="3" name="Bildobjekt 2">
            <a:extLst>
              <a:ext uri="{FF2B5EF4-FFF2-40B4-BE49-F238E27FC236}">
                <a16:creationId xmlns:a16="http://schemas.microsoft.com/office/drawing/2014/main" id="{6D96F393-A6B8-7847-A28C-F9F486C73E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2424" y="5227853"/>
            <a:ext cx="1441376" cy="946497"/>
          </a:xfrm>
          <a:prstGeom prst="rect">
            <a:avLst/>
          </a:prstGeom>
        </p:spPr>
      </p:pic>
    </p:spTree>
    <p:extLst>
      <p:ext uri="{BB962C8B-B14F-4D97-AF65-F5344CB8AC3E}">
        <p14:creationId xmlns:p14="http://schemas.microsoft.com/office/powerpoint/2010/main" val="3388306379"/>
      </p:ext>
    </p:extLst>
  </p:cSld>
  <p:clrMapOvr>
    <a:masterClrMapping/>
  </p:clrMapOvr>
  <p:extLst mod="1">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3F990-FB74-C942-8FB7-F523A5CDDFC3}"/>
              </a:ext>
            </a:extLst>
          </p:cNvPr>
          <p:cNvSpPr>
            <a:spLocks noGrp="1"/>
          </p:cNvSpPr>
          <p:nvPr>
            <p:ph type="title"/>
          </p:nvPr>
        </p:nvSpPr>
        <p:spPr/>
        <p:txBody>
          <a:bodyPr/>
          <a:lstStyle/>
          <a:p>
            <a:r>
              <a:rPr lang="sv-SE"/>
              <a:t>Klicka här för att ändra mall för rubrikformat</a:t>
            </a:r>
          </a:p>
        </p:txBody>
      </p:sp>
      <p:sp>
        <p:nvSpPr>
          <p:cNvPr id="8" name="Platshållare för tabell 7">
            <a:extLst>
              <a:ext uri="{FF2B5EF4-FFF2-40B4-BE49-F238E27FC236}">
                <a16:creationId xmlns:a16="http://schemas.microsoft.com/office/drawing/2014/main" id="{AAC5AC53-7276-BF4A-AE62-420A7E7573E1}"/>
              </a:ext>
            </a:extLst>
          </p:cNvPr>
          <p:cNvSpPr>
            <a:spLocks noGrp="1"/>
          </p:cNvSpPr>
          <p:nvPr>
            <p:ph type="tbl" sz="quarter" idx="10"/>
          </p:nvPr>
        </p:nvSpPr>
        <p:spPr>
          <a:xfrm>
            <a:off x="837107" y="2083217"/>
            <a:ext cx="9048750" cy="2914650"/>
          </a:xfrm>
        </p:spPr>
        <p:txBody>
          <a:bodyPr/>
          <a:lstStyle/>
          <a:p>
            <a:endParaRPr lang="sv-SE"/>
          </a:p>
        </p:txBody>
      </p:sp>
    </p:spTree>
    <p:extLst>
      <p:ext uri="{BB962C8B-B14F-4D97-AF65-F5344CB8AC3E}">
        <p14:creationId xmlns:p14="http://schemas.microsoft.com/office/powerpoint/2010/main" val="306689396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F3F990-FB74-C942-8FB7-F523A5CDDFC3}"/>
              </a:ext>
            </a:extLst>
          </p:cNvPr>
          <p:cNvSpPr>
            <a:spLocks noGrp="1"/>
          </p:cNvSpPr>
          <p:nvPr>
            <p:ph type="title"/>
          </p:nvPr>
        </p:nvSpPr>
        <p:spPr/>
        <p:txBody>
          <a:bodyPr/>
          <a:lstStyle/>
          <a:p>
            <a:r>
              <a:rPr lang="sv-SE"/>
              <a:t>Klicka här för att ändra mall för rubrikformat</a:t>
            </a:r>
          </a:p>
        </p:txBody>
      </p:sp>
      <p:sp>
        <p:nvSpPr>
          <p:cNvPr id="8" name="Platshållare för tabell 7">
            <a:extLst>
              <a:ext uri="{FF2B5EF4-FFF2-40B4-BE49-F238E27FC236}">
                <a16:creationId xmlns:a16="http://schemas.microsoft.com/office/drawing/2014/main" id="{AAC5AC53-7276-BF4A-AE62-420A7E7573E1}"/>
              </a:ext>
            </a:extLst>
          </p:cNvPr>
          <p:cNvSpPr>
            <a:spLocks noGrp="1"/>
          </p:cNvSpPr>
          <p:nvPr>
            <p:ph type="tbl" sz="quarter" idx="10"/>
          </p:nvPr>
        </p:nvSpPr>
        <p:spPr>
          <a:xfrm>
            <a:off x="837107" y="2083217"/>
            <a:ext cx="9048750" cy="2914650"/>
          </a:xfrm>
        </p:spPr>
        <p:txBody>
          <a:bodyPr/>
          <a:lstStyle/>
          <a:p>
            <a:endParaRPr lang="sv-SE"/>
          </a:p>
        </p:txBody>
      </p:sp>
      <p:pic>
        <p:nvPicPr>
          <p:cNvPr id="4" name="Bildobjekt 3">
            <a:extLst>
              <a:ext uri="{FF2B5EF4-FFF2-40B4-BE49-F238E27FC236}">
                <a16:creationId xmlns:a16="http://schemas.microsoft.com/office/drawing/2014/main" id="{6D96F393-A6B8-7847-A28C-F9F486C73E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2424" y="5227853"/>
            <a:ext cx="1441376" cy="946497"/>
          </a:xfrm>
          <a:prstGeom prst="rect">
            <a:avLst/>
          </a:prstGeom>
        </p:spPr>
      </p:pic>
    </p:spTree>
    <p:extLst>
      <p:ext uri="{BB962C8B-B14F-4D97-AF65-F5344CB8AC3E}">
        <p14:creationId xmlns:p14="http://schemas.microsoft.com/office/powerpoint/2010/main" val="315613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390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om">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6D96F393-A6B8-7847-A28C-F9F486C73E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2424" y="5227853"/>
            <a:ext cx="1441376" cy="946497"/>
          </a:xfrm>
          <a:prstGeom prst="rect">
            <a:avLst/>
          </a:prstGeom>
        </p:spPr>
      </p:pic>
    </p:spTree>
    <p:extLst>
      <p:ext uri="{BB962C8B-B14F-4D97-AF65-F5344CB8AC3E}">
        <p14:creationId xmlns:p14="http://schemas.microsoft.com/office/powerpoint/2010/main" val="3482060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om">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86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2">
    <p:bg>
      <p:bgPr>
        <a:solidFill>
          <a:schemeClr val="accent1"/>
        </a:solidFill>
        <a:effectLst/>
      </p:bgPr>
    </p:bg>
    <p:spTree>
      <p:nvGrpSpPr>
        <p:cNvPr id="1" name=""/>
        <p:cNvGrpSpPr/>
        <p:nvPr/>
      </p:nvGrpSpPr>
      <p:grpSpPr>
        <a:xfrm>
          <a:off x="0" y="0"/>
          <a:ext cx="0" cy="0"/>
          <a:chOff x="0" y="0"/>
          <a:chExt cx="0" cy="0"/>
        </a:xfrm>
      </p:grpSpPr>
      <p:sp>
        <p:nvSpPr>
          <p:cNvPr id="4" name="Platshållare för text 2">
            <a:extLst>
              <a:ext uri="{FF2B5EF4-FFF2-40B4-BE49-F238E27FC236}">
                <a16:creationId xmlns:a16="http://schemas.microsoft.com/office/drawing/2014/main" id="{842CC752-C4DF-C74D-95EF-19629A13291C}"/>
              </a:ext>
            </a:extLst>
          </p:cNvPr>
          <p:cNvSpPr>
            <a:spLocks noGrp="1"/>
          </p:cNvSpPr>
          <p:nvPr>
            <p:ph type="body" sz="quarter" idx="10"/>
          </p:nvPr>
        </p:nvSpPr>
        <p:spPr>
          <a:xfrm>
            <a:off x="695325" y="2076450"/>
            <a:ext cx="8958748" cy="2044700"/>
          </a:xfrm>
        </p:spPr>
        <p:txBody>
          <a:bodyPr/>
          <a:lstStyle>
            <a:lvl1pPr marL="0" indent="0">
              <a:buFontTx/>
              <a:buNone/>
              <a:defRPr sz="4800">
                <a:solidFill>
                  <a:schemeClr val="bg1"/>
                </a:solidFill>
                <a:latin typeface="+mj-lt"/>
              </a:defRPr>
            </a:lvl1pPr>
            <a:lvl2pPr marL="457200" indent="0">
              <a:buClr>
                <a:schemeClr val="bg1"/>
              </a:buClr>
              <a:buFont typeface="Arial" panose="020B0604020202020204" pitchFamily="34" charset="0"/>
              <a:buNone/>
              <a:defRPr sz="2800">
                <a:solidFill>
                  <a:schemeClr val="bg1"/>
                </a:solidFill>
              </a:defRPr>
            </a:lvl2pPr>
            <a:lvl3pPr marL="914400" indent="0">
              <a:buNone/>
              <a:defRPr/>
            </a:lvl3pPr>
          </a:lstStyle>
          <a:p>
            <a:pPr lvl="0"/>
            <a:r>
              <a:rPr lang="sv-SE" dirty="0"/>
              <a:t>Klicka här för att ändra format på bakgrundstexten</a:t>
            </a:r>
          </a:p>
          <a:p>
            <a:pPr lvl="1"/>
            <a:endParaRPr lang="sv-SE" dirty="0"/>
          </a:p>
        </p:txBody>
      </p:sp>
    </p:spTree>
    <p:extLst>
      <p:ext uri="{BB962C8B-B14F-4D97-AF65-F5344CB8AC3E}">
        <p14:creationId xmlns:p14="http://schemas.microsoft.com/office/powerpoint/2010/main" val="395438048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7242" userDrawn="1">
          <p15:clr>
            <a:srgbClr val="FBAE40"/>
          </p15:clr>
        </p15:guide>
        <p15:guide id="2" orient="horz" pos="40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995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om">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64295" y="4565892"/>
            <a:ext cx="983619" cy="40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4541" y="5186657"/>
            <a:ext cx="1508042" cy="388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1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404349" y="5801527"/>
            <a:ext cx="632760" cy="46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45703" y="4554657"/>
            <a:ext cx="980703" cy="433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57763" y="5800212"/>
            <a:ext cx="1627178" cy="51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Bild 6" descr="\\SR-Disk-2\Hem0008\casjan\Mina dokument\Grafisk design\Logotyper\Andra logotyper\norrkoping.png"/>
          <p:cNvPicPr/>
          <p:nvPr userDrawn="1"/>
        </p:nvPicPr>
        <p:blipFill>
          <a:blip r:embed="rId7" cstate="print"/>
          <a:srcRect/>
          <a:stretch>
            <a:fillRect/>
          </a:stretch>
        </p:blipFill>
        <p:spPr bwMode="auto">
          <a:xfrm>
            <a:off x="3640196" y="5832885"/>
            <a:ext cx="766995" cy="406677"/>
          </a:xfrm>
          <a:prstGeom prst="rect">
            <a:avLst/>
          </a:prstGeom>
          <a:noFill/>
          <a:ln w="9525">
            <a:noFill/>
            <a:miter lim="800000"/>
            <a:headEnd/>
            <a:tailEnd/>
          </a:ln>
        </p:spPr>
      </p:pic>
      <p:pic>
        <p:nvPicPr>
          <p:cNvPr id="8" name="Bild 8" descr="\\SR-Disk-2\Hem0008\casjan\Mina dokument\Grafisk design\Logotyper\LKPG_Ide_ligg_PMS130.png"/>
          <p:cNvPicPr/>
          <p:nvPr userDrawn="1"/>
        </p:nvPicPr>
        <p:blipFill>
          <a:blip r:embed="rId8" cstate="print"/>
          <a:srcRect/>
          <a:stretch>
            <a:fillRect/>
          </a:stretch>
        </p:blipFill>
        <p:spPr bwMode="auto">
          <a:xfrm>
            <a:off x="724541" y="5835126"/>
            <a:ext cx="1245934" cy="378291"/>
          </a:xfrm>
          <a:prstGeom prst="rect">
            <a:avLst/>
          </a:prstGeom>
          <a:noFill/>
          <a:ln w="9525">
            <a:noFill/>
            <a:miter lim="800000"/>
            <a:headEnd/>
            <a:tailEnd/>
          </a:ln>
        </p:spPr>
      </p:pic>
      <p:pic>
        <p:nvPicPr>
          <p:cNvPr id="9" name="Bildobjekt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71311" y="4563232"/>
            <a:ext cx="1056879" cy="376125"/>
          </a:xfrm>
          <a:prstGeom prst="rect">
            <a:avLst/>
          </a:prstGeom>
        </p:spPr>
      </p:pic>
      <p:pic>
        <p:nvPicPr>
          <p:cNvPr id="10" name="Bildobjekt 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947914" y="5849017"/>
            <a:ext cx="703922" cy="384732"/>
          </a:xfrm>
          <a:prstGeom prst="rect">
            <a:avLst/>
          </a:prstGeom>
        </p:spPr>
      </p:pic>
      <p:pic>
        <p:nvPicPr>
          <p:cNvPr id="11" name="Bildobjekt 1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640163" y="5193188"/>
            <a:ext cx="1686243" cy="357896"/>
          </a:xfrm>
          <a:prstGeom prst="rect">
            <a:avLst/>
          </a:prstGeom>
        </p:spPr>
      </p:pic>
      <p:pic>
        <p:nvPicPr>
          <p:cNvPr id="12" name="Bildobjekt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600180" y="5193188"/>
            <a:ext cx="1730029" cy="385258"/>
          </a:xfrm>
          <a:prstGeom prst="rect">
            <a:avLst/>
          </a:prstGeom>
        </p:spPr>
      </p:pic>
      <p:pic>
        <p:nvPicPr>
          <p:cNvPr id="13" name="Bildobjekt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548277" y="4468690"/>
            <a:ext cx="1508115" cy="582374"/>
          </a:xfrm>
          <a:prstGeom prst="rect">
            <a:avLst/>
          </a:prstGeom>
        </p:spPr>
      </p:pic>
      <p:pic>
        <p:nvPicPr>
          <p:cNvPr id="14" name="Bildobjekt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00183" y="4591986"/>
            <a:ext cx="826144" cy="347372"/>
          </a:xfrm>
          <a:prstGeom prst="rect">
            <a:avLst/>
          </a:prstGeom>
        </p:spPr>
      </p:pic>
      <p:pic>
        <p:nvPicPr>
          <p:cNvPr id="15" name="Bildobjekt 1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684648" y="5207084"/>
            <a:ext cx="1428850" cy="303089"/>
          </a:xfrm>
          <a:prstGeom prst="rect">
            <a:avLst/>
          </a:prstGeom>
        </p:spPr>
      </p:pic>
      <p:sp>
        <p:nvSpPr>
          <p:cNvPr id="16" name="Rektangel 15"/>
          <p:cNvSpPr/>
          <p:nvPr userDrawn="1"/>
        </p:nvSpPr>
        <p:spPr>
          <a:xfrm>
            <a:off x="639229" y="4017563"/>
            <a:ext cx="1678665" cy="276999"/>
          </a:xfrm>
          <a:prstGeom prst="rect">
            <a:avLst/>
          </a:prstGeom>
        </p:spPr>
        <p:txBody>
          <a:bodyPr wrap="none">
            <a:spAutoFit/>
          </a:bodyPr>
          <a:lstStyle/>
          <a:p>
            <a:r>
              <a:rPr lang="sv-SE" sz="1200" dirty="0" smtClean="0">
                <a:solidFill>
                  <a:schemeClr val="tx1"/>
                </a:solidFill>
              </a:rPr>
              <a:t>Ett samarbete mellan:</a:t>
            </a:r>
            <a:endParaRPr lang="sv-SE" sz="1200" dirty="0">
              <a:solidFill>
                <a:schemeClr val="tx1"/>
              </a:solidFill>
            </a:endParaRPr>
          </a:p>
        </p:txBody>
      </p:sp>
    </p:spTree>
    <p:extLst>
      <p:ext uri="{BB962C8B-B14F-4D97-AF65-F5344CB8AC3E}">
        <p14:creationId xmlns:p14="http://schemas.microsoft.com/office/powerpoint/2010/main" val="10731041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accent1"/>
        </a:solidFill>
        <a:effectLst/>
      </p:bgPr>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9D6F40DC-D10E-4B4D-90F5-CD83D58716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5" name="Platshållare för text 5">
            <a:extLst>
              <a:ext uri="{FF2B5EF4-FFF2-40B4-BE49-F238E27FC236}">
                <a16:creationId xmlns:a16="http://schemas.microsoft.com/office/drawing/2014/main" id="{1FD42A86-7F95-E245-9C33-E44293720E11}"/>
              </a:ext>
            </a:extLst>
          </p:cNvPr>
          <p:cNvSpPr>
            <a:spLocks noGrp="1"/>
          </p:cNvSpPr>
          <p:nvPr>
            <p:ph type="body" sz="quarter" idx="10"/>
          </p:nvPr>
        </p:nvSpPr>
        <p:spPr>
          <a:xfrm>
            <a:off x="838200" y="1930400"/>
            <a:ext cx="10515600" cy="4241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96740777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7242" userDrawn="1">
          <p15:clr>
            <a:srgbClr val="FBAE40"/>
          </p15:clr>
        </p15:guide>
        <p15:guide id="2" orient="horz" pos="4042" userDrawn="1">
          <p15:clr>
            <a:srgbClr val="FBAE40"/>
          </p15:clr>
        </p15:guide>
        <p15:guide id="3" orient="horz" pos="278" userDrawn="1">
          <p15:clr>
            <a:srgbClr val="FBAE40"/>
          </p15:clr>
        </p15:guide>
        <p15:guide id="4"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1167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p:bg>
      <p:bgPr>
        <a:solidFill>
          <a:schemeClr val="accent6"/>
        </a:solidFill>
        <a:effectLst/>
      </p:bgPr>
    </p:bg>
    <p:spTree>
      <p:nvGrpSpPr>
        <p:cNvPr id="1" name=""/>
        <p:cNvGrpSpPr/>
        <p:nvPr/>
      </p:nvGrpSpPr>
      <p:grpSpPr>
        <a:xfrm>
          <a:off x="0" y="0"/>
          <a:ext cx="0" cy="0"/>
          <a:chOff x="0" y="0"/>
          <a:chExt cx="0" cy="0"/>
        </a:xfrm>
      </p:grpSpPr>
      <p:cxnSp>
        <p:nvCxnSpPr>
          <p:cNvPr id="27" name="Rak 26">
            <a:extLst>
              <a:ext uri="{FF2B5EF4-FFF2-40B4-BE49-F238E27FC236}">
                <a16:creationId xmlns:a16="http://schemas.microsoft.com/office/drawing/2014/main" id="{22857F45-1EDA-7A42-8090-C6E325BD42A2}"/>
              </a:ext>
            </a:extLst>
          </p:cNvPr>
          <p:cNvCxnSpPr>
            <a:cxnSpLocks/>
          </p:cNvCxnSpPr>
          <p:nvPr userDrawn="1"/>
        </p:nvCxnSpPr>
        <p:spPr>
          <a:xfrm>
            <a:off x="1631950" y="4385387"/>
            <a:ext cx="727233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ubrik 1">
            <a:extLst>
              <a:ext uri="{FF2B5EF4-FFF2-40B4-BE49-F238E27FC236}">
                <a16:creationId xmlns:a16="http://schemas.microsoft.com/office/drawing/2014/main" id="{139C5818-A21C-2046-91B7-56CC29D1798F}"/>
              </a:ext>
            </a:extLst>
          </p:cNvPr>
          <p:cNvSpPr txBox="1">
            <a:spLocks/>
          </p:cNvSpPr>
          <p:nvPr userDrawn="1"/>
        </p:nvSpPr>
        <p:spPr>
          <a:xfrm>
            <a:off x="1524000" y="4584441"/>
            <a:ext cx="7501812" cy="100822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2800" b="0" i="0" u="none" strike="noStrike" kern="1200" cap="none" spc="0" normalizeH="0" baseline="0" noProof="0" dirty="0" err="1">
                <a:ln>
                  <a:noFill/>
                </a:ln>
                <a:solidFill>
                  <a:srgbClr val="FFFFFF"/>
                </a:solidFill>
                <a:effectLst/>
                <a:uLnTx/>
                <a:uFillTx/>
                <a:latin typeface="Arial" panose="020B0604020202020204"/>
                <a:ea typeface="+mj-ea"/>
                <a:cs typeface="+mj-cs"/>
              </a:rPr>
              <a:t>Uciae</a:t>
            </a:r>
            <a:r>
              <a:rPr kumimoji="0" lang="sv-SE" sz="2800" b="0" i="0" u="none" strike="noStrike" kern="1200" cap="none" spc="0" normalizeH="0" baseline="0" noProof="0" dirty="0">
                <a:ln>
                  <a:noFill/>
                </a:ln>
                <a:solidFill>
                  <a:srgbClr val="FFFFFF"/>
                </a:solidFill>
                <a:effectLst/>
                <a:uLnTx/>
                <a:uFillTx/>
                <a:latin typeface="Arial" panose="020B0604020202020204"/>
                <a:ea typeface="+mj-ea"/>
                <a:cs typeface="+mj-cs"/>
              </a:rPr>
              <a:t> </a:t>
            </a:r>
            <a:r>
              <a:rPr kumimoji="0" lang="sv-SE" sz="2800" b="0" i="0" u="none" strike="noStrike" kern="1200" cap="none" spc="0" normalizeH="0" baseline="0" noProof="0" dirty="0" err="1">
                <a:ln>
                  <a:noFill/>
                </a:ln>
                <a:solidFill>
                  <a:srgbClr val="FFFFFF"/>
                </a:solidFill>
                <a:effectLst/>
                <a:uLnTx/>
                <a:uFillTx/>
                <a:latin typeface="Arial" panose="020B0604020202020204"/>
                <a:ea typeface="+mj-ea"/>
                <a:cs typeface="+mj-cs"/>
              </a:rPr>
              <a:t>cusvolo</a:t>
            </a:r>
            <a:r>
              <a:rPr kumimoji="0" lang="sv-SE" sz="2800" b="0" i="0" u="none" strike="noStrike" kern="1200" cap="none" spc="0" normalizeH="0" baseline="0" noProof="0" dirty="0">
                <a:ln>
                  <a:noFill/>
                </a:ln>
                <a:solidFill>
                  <a:srgbClr val="FFFFFF"/>
                </a:solidFill>
                <a:effectLst/>
                <a:uLnTx/>
                <a:uFillTx/>
                <a:latin typeface="Arial" panose="020B0604020202020204"/>
                <a:ea typeface="+mj-ea"/>
                <a:cs typeface="+mj-cs"/>
              </a:rPr>
              <a:t> </a:t>
            </a:r>
            <a:r>
              <a:rPr kumimoji="0" lang="sv-SE" sz="2800" b="0" i="0" u="none" strike="noStrike" kern="1200" cap="none" spc="0" normalizeH="0" baseline="0" noProof="0" dirty="0" err="1">
                <a:ln>
                  <a:noFill/>
                </a:ln>
                <a:solidFill>
                  <a:srgbClr val="FFFFFF"/>
                </a:solidFill>
                <a:effectLst/>
                <a:uLnTx/>
                <a:uFillTx/>
                <a:latin typeface="Arial" panose="020B0604020202020204"/>
                <a:ea typeface="+mj-ea"/>
                <a:cs typeface="+mj-cs"/>
              </a:rPr>
              <a:t>mut</a:t>
            </a:r>
            <a:r>
              <a:rPr kumimoji="0" lang="sv-SE" sz="2800" b="0" i="0" u="none" strike="noStrike" kern="1200" cap="none" spc="0" normalizeH="0" baseline="0" noProof="0" dirty="0">
                <a:ln>
                  <a:noFill/>
                </a:ln>
                <a:solidFill>
                  <a:srgbClr val="FFFFFF"/>
                </a:solidFill>
                <a:effectLst/>
                <a:uLnTx/>
                <a:uFillTx/>
                <a:latin typeface="Arial" panose="020B0604020202020204"/>
                <a:ea typeface="+mj-ea"/>
                <a:cs typeface="+mj-cs"/>
              </a:rPr>
              <a:t> </a:t>
            </a:r>
            <a:r>
              <a:rPr kumimoji="0" lang="sv-SE" sz="2800" b="0" i="0" u="none" strike="noStrike" kern="1200" cap="none" spc="0" normalizeH="0" baseline="0" noProof="0" dirty="0" err="1">
                <a:ln>
                  <a:noFill/>
                </a:ln>
                <a:solidFill>
                  <a:srgbClr val="FFFFFF"/>
                </a:solidFill>
                <a:effectLst/>
                <a:uLnTx/>
                <a:uFillTx/>
                <a:latin typeface="Arial" panose="020B0604020202020204"/>
                <a:ea typeface="+mj-ea"/>
                <a:cs typeface="+mj-cs"/>
              </a:rPr>
              <a:t>doloreas</a:t>
            </a:r>
            <a:r>
              <a:rPr kumimoji="0" lang="sv-SE" sz="2800" b="0" i="0" u="none" strike="noStrike" kern="1200" cap="none" spc="0" normalizeH="0" baseline="0" noProof="0" dirty="0">
                <a:ln>
                  <a:noFill/>
                </a:ln>
                <a:solidFill>
                  <a:srgbClr val="FFFFFF"/>
                </a:solidFill>
                <a:effectLst/>
                <a:uLnTx/>
                <a:uFillTx/>
                <a:latin typeface="Arial" panose="020B0604020202020204"/>
                <a:ea typeface="+mj-ea"/>
                <a:cs typeface="+mj-cs"/>
              </a:rPr>
              <a:t> </a:t>
            </a:r>
            <a:r>
              <a:rPr kumimoji="0" lang="sv-SE" sz="2800" b="0" i="0" u="none" strike="noStrike" kern="1200" cap="none" spc="0" normalizeH="0" baseline="0" noProof="0" dirty="0" err="1">
                <a:ln>
                  <a:noFill/>
                </a:ln>
                <a:solidFill>
                  <a:srgbClr val="FFFFFF"/>
                </a:solidFill>
                <a:effectLst/>
                <a:uLnTx/>
                <a:uFillTx/>
                <a:latin typeface="Arial" panose="020B0604020202020204"/>
                <a:ea typeface="+mj-ea"/>
                <a:cs typeface="+mj-cs"/>
              </a:rPr>
              <a:t>antis</a:t>
            </a:r>
            <a:r>
              <a:rPr kumimoji="0" lang="sv-SE" sz="2800" b="0" i="0" u="none" strike="noStrike" kern="1200" cap="none" spc="0" normalizeH="0" baseline="0" noProof="0" dirty="0">
                <a:ln>
                  <a:noFill/>
                </a:ln>
                <a:solidFill>
                  <a:srgbClr val="FFFFFF"/>
                </a:solidFill>
                <a:effectLst/>
                <a:uLnTx/>
                <a:uFillTx/>
                <a:latin typeface="Arial" panose="020B0604020202020204"/>
                <a:ea typeface="+mj-ea"/>
                <a:cs typeface="+mj-cs"/>
              </a:rPr>
              <a:t> </a:t>
            </a:r>
            <a:r>
              <a:rPr kumimoji="0" lang="sv-SE" sz="2800" b="0" i="0" u="none" strike="noStrike" kern="1200" cap="none" spc="0" normalizeH="0" baseline="0" noProof="0" dirty="0" err="1">
                <a:ln>
                  <a:noFill/>
                </a:ln>
                <a:solidFill>
                  <a:srgbClr val="FFFFFF"/>
                </a:solidFill>
                <a:effectLst/>
                <a:uLnTx/>
                <a:uFillTx/>
                <a:latin typeface="Arial" panose="020B0604020202020204"/>
                <a:ea typeface="+mj-ea"/>
                <a:cs typeface="+mj-cs"/>
              </a:rPr>
              <a:t>minnonse</a:t>
            </a:r>
            <a:r>
              <a:rPr kumimoji="0" lang="sv-SE" sz="4400" b="0" i="0" u="none" strike="noStrike" kern="1200" cap="none" spc="0" normalizeH="0" baseline="0" noProof="0" dirty="0">
                <a:ln>
                  <a:noFill/>
                </a:ln>
                <a:solidFill>
                  <a:srgbClr val="FFFFFF"/>
                </a:solidFill>
                <a:effectLst/>
                <a:uLnTx/>
                <a:uFillTx/>
                <a:latin typeface="Arial Black" panose="020B0A04020102020204"/>
                <a:ea typeface="+mj-ea"/>
                <a:cs typeface="+mj-cs"/>
              </a:rPr>
              <a:t/>
            </a:r>
            <a:br>
              <a:rPr kumimoji="0" lang="sv-SE" sz="4400" b="0" i="0" u="none" strike="noStrike" kern="1200" cap="none" spc="0" normalizeH="0" baseline="0" noProof="0" dirty="0">
                <a:ln>
                  <a:noFill/>
                </a:ln>
                <a:solidFill>
                  <a:srgbClr val="FFFFFF"/>
                </a:solidFill>
                <a:effectLst/>
                <a:uLnTx/>
                <a:uFillTx/>
                <a:latin typeface="Arial Black" panose="020B0A04020102020204"/>
                <a:ea typeface="+mj-ea"/>
                <a:cs typeface="+mj-cs"/>
              </a:rPr>
            </a:br>
            <a:endParaRPr kumimoji="0" lang="sv-SE" sz="4400" b="0" i="0" u="none" strike="noStrike" kern="1200" cap="none" spc="0" normalizeH="0" baseline="0" noProof="0" dirty="0">
              <a:ln>
                <a:noFill/>
              </a:ln>
              <a:solidFill>
                <a:srgbClr val="FFFFFF"/>
              </a:solidFill>
              <a:effectLst/>
              <a:uLnTx/>
              <a:uFillTx/>
              <a:latin typeface="Arial" panose="020B0604020202020204"/>
              <a:ea typeface="+mj-ea"/>
              <a:cs typeface="+mj-cs"/>
            </a:endParaRPr>
          </a:p>
        </p:txBody>
      </p:sp>
      <p:sp>
        <p:nvSpPr>
          <p:cNvPr id="30" name="Rubrik 1">
            <a:extLst>
              <a:ext uri="{FF2B5EF4-FFF2-40B4-BE49-F238E27FC236}">
                <a16:creationId xmlns:a16="http://schemas.microsoft.com/office/drawing/2014/main" id="{CF974F80-B8F8-7D4A-B970-67735C407B70}"/>
              </a:ext>
            </a:extLst>
          </p:cNvPr>
          <p:cNvSpPr txBox="1">
            <a:spLocks/>
          </p:cNvSpPr>
          <p:nvPr userDrawn="1"/>
        </p:nvSpPr>
        <p:spPr>
          <a:xfrm>
            <a:off x="1524000" y="2453953"/>
            <a:ext cx="7501812" cy="17702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8000" b="0" i="0" u="none" strike="noStrike" kern="1200" cap="none" spc="0" normalizeH="0" baseline="0" noProof="0" dirty="0">
                <a:ln>
                  <a:noFill/>
                </a:ln>
                <a:solidFill>
                  <a:srgbClr val="FFFFFF"/>
                </a:solidFill>
                <a:effectLst/>
                <a:uLnTx/>
                <a:uFillTx/>
                <a:latin typeface="Arial Black" panose="020B0A04020102020204"/>
                <a:ea typeface="+mj-ea"/>
                <a:cs typeface="+mj-cs"/>
              </a:rPr>
              <a:t>NÄRA VÅRD</a:t>
            </a:r>
            <a:r>
              <a:rPr kumimoji="0" lang="sv-SE" sz="4800" b="0" i="0" u="none" strike="noStrike" kern="1200" cap="none" spc="0" normalizeH="0" baseline="0" noProof="0" dirty="0">
                <a:ln>
                  <a:noFill/>
                </a:ln>
                <a:solidFill>
                  <a:srgbClr val="FFFFFF"/>
                </a:solidFill>
                <a:effectLst/>
                <a:uLnTx/>
                <a:uFillTx/>
                <a:latin typeface="Arial Black" panose="020B0A04020102020204"/>
                <a:ea typeface="+mj-ea"/>
                <a:cs typeface="+mj-cs"/>
              </a:rPr>
              <a:t/>
            </a:r>
            <a:br>
              <a:rPr kumimoji="0" lang="sv-SE" sz="4800" b="0" i="0" u="none" strike="noStrike" kern="1200" cap="none" spc="0" normalizeH="0" baseline="0" noProof="0" dirty="0">
                <a:ln>
                  <a:noFill/>
                </a:ln>
                <a:solidFill>
                  <a:srgbClr val="FFFFFF"/>
                </a:solidFill>
                <a:effectLst/>
                <a:uLnTx/>
                <a:uFillTx/>
                <a:latin typeface="Arial Black" panose="020B0A04020102020204"/>
                <a:ea typeface="+mj-ea"/>
                <a:cs typeface="+mj-cs"/>
              </a:rPr>
            </a:br>
            <a:r>
              <a:rPr kumimoji="0" lang="sv-SE" sz="28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ÖSTERGÖTLAND</a:t>
            </a:r>
            <a:endParaRPr kumimoji="0" lang="sv-SE" sz="4400" b="0"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949487428"/>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2">
    <p:bg>
      <p:bgPr>
        <a:solidFill>
          <a:schemeClr val="accent6"/>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2DC0107D-0445-D047-A152-7F1DF34BE24C}"/>
              </a:ext>
            </a:extLst>
          </p:cNvPr>
          <p:cNvSpPr>
            <a:spLocks noGrp="1"/>
          </p:cNvSpPr>
          <p:nvPr>
            <p:ph type="body" sz="quarter" idx="10"/>
          </p:nvPr>
        </p:nvSpPr>
        <p:spPr>
          <a:xfrm>
            <a:off x="695325" y="2076450"/>
            <a:ext cx="8958748" cy="2044700"/>
          </a:xfrm>
        </p:spPr>
        <p:txBody>
          <a:bodyPr/>
          <a:lstStyle>
            <a:lvl1pPr marL="0" indent="0">
              <a:buFontTx/>
              <a:buNone/>
              <a:defRPr sz="4800">
                <a:solidFill>
                  <a:schemeClr val="bg1"/>
                </a:solidFill>
                <a:latin typeface="+mj-lt"/>
              </a:defRPr>
            </a:lvl1pPr>
            <a:lvl2pPr marL="457200" indent="0">
              <a:buClr>
                <a:schemeClr val="bg1"/>
              </a:buClr>
              <a:buFont typeface="Arial" panose="020B0604020202020204" pitchFamily="34" charset="0"/>
              <a:buNone/>
              <a:defRPr sz="2800">
                <a:solidFill>
                  <a:schemeClr val="bg1"/>
                </a:solidFill>
              </a:defRPr>
            </a:lvl2pPr>
            <a:lvl3pPr marL="914400" indent="0">
              <a:buNone/>
              <a:defRPr/>
            </a:lvl3pPr>
          </a:lstStyle>
          <a:p>
            <a:pPr lvl="0"/>
            <a:r>
              <a:rPr lang="sv-SE" dirty="0"/>
              <a:t>Klicka här för att ändra format på bakgrundstexten</a:t>
            </a:r>
          </a:p>
          <a:p>
            <a:pPr lvl="1"/>
            <a:endParaRPr lang="sv-SE" dirty="0"/>
          </a:p>
        </p:txBody>
      </p:sp>
    </p:spTree>
    <p:extLst>
      <p:ext uri="{BB962C8B-B14F-4D97-AF65-F5344CB8AC3E}">
        <p14:creationId xmlns:p14="http://schemas.microsoft.com/office/powerpoint/2010/main" val="3301283511"/>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accent6"/>
        </a:solidFill>
        <a:effectLst/>
      </p:bgPr>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A12A45F3-AD42-FB4E-A08A-AC20AAF5D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5" name="Platshållare för text 5">
            <a:extLst>
              <a:ext uri="{FF2B5EF4-FFF2-40B4-BE49-F238E27FC236}">
                <a16:creationId xmlns:a16="http://schemas.microsoft.com/office/drawing/2014/main" id="{E6DC932A-80CF-774A-8A71-A129734F23B0}"/>
              </a:ext>
            </a:extLst>
          </p:cNvPr>
          <p:cNvSpPr>
            <a:spLocks noGrp="1"/>
          </p:cNvSpPr>
          <p:nvPr>
            <p:ph type="body" sz="quarter" idx="10"/>
          </p:nvPr>
        </p:nvSpPr>
        <p:spPr>
          <a:xfrm>
            <a:off x="838200" y="1930400"/>
            <a:ext cx="10515600" cy="4241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56728053"/>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guide id="3" orient="horz" pos="278">
          <p15:clr>
            <a:srgbClr val="FBAE40"/>
          </p15:clr>
        </p15:guide>
        <p15:guide id="4"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398637"/>
      </p:ext>
    </p:extLst>
  </p:cSld>
  <p:clrMapOvr>
    <a:masterClrMapping/>
  </p:clrMapOvr>
  <p:extLst>
    <p:ext uri="{DCECCB84-F9BA-43D5-87BE-67443E8EF086}">
      <p15:sldGuideLst xmlns:p15="http://schemas.microsoft.com/office/powerpoint/2012/main">
        <p15:guide id="1" pos="7242">
          <p15:clr>
            <a:srgbClr val="FBAE40"/>
          </p15:clr>
        </p15:guide>
        <p15:guide id="2" orient="horz" pos="40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4" name="Platshållare för rubrik 1">
            <a:extLst>
              <a:ext uri="{FF2B5EF4-FFF2-40B4-BE49-F238E27FC236}">
                <a16:creationId xmlns:a16="http://schemas.microsoft.com/office/drawing/2014/main" id="{D4CA8A33-E4A8-184A-A786-D7B7E04D3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6" name="Platshållare för text 5">
            <a:extLst>
              <a:ext uri="{FF2B5EF4-FFF2-40B4-BE49-F238E27FC236}">
                <a16:creationId xmlns:a16="http://schemas.microsoft.com/office/drawing/2014/main" id="{38F9FEAE-DC0A-1A45-B74C-B3D8EB785D14}"/>
              </a:ext>
            </a:extLst>
          </p:cNvPr>
          <p:cNvSpPr>
            <a:spLocks noGrp="1"/>
          </p:cNvSpPr>
          <p:nvPr>
            <p:ph type="body" sz="quarter" idx="10"/>
          </p:nvPr>
        </p:nvSpPr>
        <p:spPr>
          <a:xfrm>
            <a:off x="838200" y="1930400"/>
            <a:ext cx="10515600" cy="4241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02674998"/>
      </p:ext>
    </p:extLst>
  </p:cSld>
  <p:clrMapOvr>
    <a:masterClrMapping/>
  </p:clrMapOvr>
  <p:extLst>
    <p:ext uri="{DCECCB84-F9BA-43D5-87BE-67443E8EF086}">
      <p15:sldGuideLst xmlns:p15="http://schemas.microsoft.com/office/powerpoint/2012/main">
        <p15:guide id="1" pos="7242" userDrawn="1">
          <p15:clr>
            <a:srgbClr val="FBAE40"/>
          </p15:clr>
        </p15:guide>
        <p15:guide id="2" orient="horz" pos="4042" userDrawn="1">
          <p15:clr>
            <a:srgbClr val="FBAE40"/>
          </p15:clr>
        </p15:guide>
        <p15:guide id="3" orient="horz" pos="278" userDrawn="1">
          <p15:clr>
            <a:srgbClr val="FBAE40"/>
          </p15:clr>
        </p15:guide>
        <p15:guide id="4"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3.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3CA230D-F123-D849-BDFB-8CCFB4C66E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70660DF-7700-7941-8EBC-56C3DD053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A6FDCA-F209-A744-ABF7-1D5B973EE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6FF9654-2ABE-5341-B3DF-FDB05032793F}" type="datetimeFigureOut">
              <a:rPr lang="sv-SE" smtClean="0"/>
              <a:pPr/>
              <a:t>2022-07-08</a:t>
            </a:fld>
            <a:endParaRPr lang="sv-SE"/>
          </a:p>
        </p:txBody>
      </p:sp>
      <p:sp>
        <p:nvSpPr>
          <p:cNvPr id="5" name="Platshållare för sidfot 4">
            <a:extLst>
              <a:ext uri="{FF2B5EF4-FFF2-40B4-BE49-F238E27FC236}">
                <a16:creationId xmlns:a16="http://schemas.microsoft.com/office/drawing/2014/main" id="{F86572B1-569C-5248-8AD9-31EEEF431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5855F2BB-0915-D64C-941A-02B7226919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633FCBEF-DE7C-1741-815A-802A3B956924}" type="slidenum">
              <a:rPr lang="sv-SE" smtClean="0"/>
              <a:pPr/>
              <a:t>‹#›</a:t>
            </a:fld>
            <a:endParaRPr lang="sv-SE"/>
          </a:p>
        </p:txBody>
      </p:sp>
      <p:pic>
        <p:nvPicPr>
          <p:cNvPr id="9" name="Bildobjekt 8">
            <a:extLst>
              <a:ext uri="{FF2B5EF4-FFF2-40B4-BE49-F238E27FC236}">
                <a16:creationId xmlns:a16="http://schemas.microsoft.com/office/drawing/2014/main" id="{FFEFDA89-8539-1D41-94E0-0DEC7565258C}"/>
              </a:ext>
            </a:extLst>
          </p:cNvPr>
          <p:cNvPicPr>
            <a:picLocks noChangeAspect="1"/>
          </p:cNvPicPr>
          <p:nvPr userDrawn="1"/>
        </p:nvPicPr>
        <p:blipFill>
          <a:blip r:embed="rId6"/>
          <a:srcRect/>
          <a:stretch/>
        </p:blipFill>
        <p:spPr>
          <a:xfrm>
            <a:off x="9920478" y="5232556"/>
            <a:ext cx="1433322" cy="942409"/>
          </a:xfrm>
          <a:prstGeom prst="rect">
            <a:avLst/>
          </a:prstGeom>
        </p:spPr>
      </p:pic>
    </p:spTree>
    <p:extLst>
      <p:ext uri="{BB962C8B-B14F-4D97-AF65-F5344CB8AC3E}">
        <p14:creationId xmlns:p14="http://schemas.microsoft.com/office/powerpoint/2010/main" val="2189443803"/>
      </p:ext>
    </p:extLst>
  </p:cSld>
  <p:clrMap bg1="lt1" tx1="dk1" bg2="lt2" tx2="dk2" accent1="accent1" accent2="accent2" accent3="accent3" accent4="accent4" accent5="accent5" accent6="accent6" hlink="hlink" folHlink="folHlink"/>
  <p:sldLayoutIdLst>
    <p:sldLayoutId id="2147483662" r:id="rId1"/>
    <p:sldLayoutId id="2147483667" r:id="rId2"/>
    <p:sldLayoutId id="2147483663" r:id="rId3"/>
    <p:sldLayoutId id="2147483668" r:id="rId4"/>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6FCA520-F805-354B-82B7-A12EF35817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CF1BFF60-A396-8F4A-A64A-2EF8333283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1F9D5D0-F84C-EA44-9AE9-684C1FCBC0B2}" type="datetimeFigureOut">
              <a:rPr kumimoji="0" lang="sv-SE"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2022-07-08</a:t>
            </a:fld>
            <a:endParaRPr kumimoji="0" lang="sv-SE"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Platshållare för bildnummer 5">
            <a:extLst>
              <a:ext uri="{FF2B5EF4-FFF2-40B4-BE49-F238E27FC236}">
                <a16:creationId xmlns:a16="http://schemas.microsoft.com/office/drawing/2014/main" id="{64D670E6-A9EE-FB44-BE38-E168DBFBC3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D63337-877E-A840-AF3C-023B5915126B}" type="slidenum">
              <a:rPr kumimoji="0" lang="sv-SE"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Platshållare för rubrik 7">
            <a:extLst>
              <a:ext uri="{FF2B5EF4-FFF2-40B4-BE49-F238E27FC236}">
                <a16:creationId xmlns:a16="http://schemas.microsoft.com/office/drawing/2014/main" id="{CB8DD57E-1D94-204A-981F-AA4F9A4782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9" name="Platshållare för sidfot 8">
            <a:extLst>
              <a:ext uri="{FF2B5EF4-FFF2-40B4-BE49-F238E27FC236}">
                <a16:creationId xmlns:a16="http://schemas.microsoft.com/office/drawing/2014/main" id="{019BA4A6-3293-0D43-A115-D766F6EC71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Bildobjekt 9">
            <a:extLst>
              <a:ext uri="{FF2B5EF4-FFF2-40B4-BE49-F238E27FC236}">
                <a16:creationId xmlns:a16="http://schemas.microsoft.com/office/drawing/2014/main" id="{EEDAD5A0-8E85-7943-B738-0EA84BC7B6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12424" y="5227853"/>
            <a:ext cx="1441376" cy="946497"/>
          </a:xfrm>
          <a:prstGeom prst="rect">
            <a:avLst/>
          </a:prstGeom>
        </p:spPr>
      </p:pic>
    </p:spTree>
    <p:extLst>
      <p:ext uri="{BB962C8B-B14F-4D97-AF65-F5344CB8AC3E}">
        <p14:creationId xmlns:p14="http://schemas.microsoft.com/office/powerpoint/2010/main" val="33665197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FFD82C7-F9D9-A147-AA79-7F1BC6011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B457042D-19FC-9B48-BB54-9E154683A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33FAEC67-4C6D-324E-9F0B-AC3BBD5A6A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7BA8F-080E-C44B-97C4-39455C22E640}" type="datetimeFigureOut">
              <a:rPr lang="sv-SE" smtClean="0"/>
              <a:t>2022-07-08</a:t>
            </a:fld>
            <a:endParaRPr lang="sv-SE"/>
          </a:p>
        </p:txBody>
      </p:sp>
      <p:sp>
        <p:nvSpPr>
          <p:cNvPr id="5" name="Platshållare för sidfot 4">
            <a:extLst>
              <a:ext uri="{FF2B5EF4-FFF2-40B4-BE49-F238E27FC236}">
                <a16:creationId xmlns:a16="http://schemas.microsoft.com/office/drawing/2014/main" id="{27EBDAD4-88EA-5145-8C97-22F797A782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2852329-8007-1D4A-82A2-6C47E94C3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BB9C1-6CC7-6F43-9932-2F9A322C7B6D}" type="slidenum">
              <a:rPr lang="sv-SE" smtClean="0"/>
              <a:t>‹#›</a:t>
            </a:fld>
            <a:endParaRPr lang="sv-SE"/>
          </a:p>
        </p:txBody>
      </p:sp>
      <p:pic>
        <p:nvPicPr>
          <p:cNvPr id="7" name="Bildobjekt 6">
            <a:extLst>
              <a:ext uri="{FF2B5EF4-FFF2-40B4-BE49-F238E27FC236}">
                <a16:creationId xmlns:a16="http://schemas.microsoft.com/office/drawing/2014/main" id="{6D96F393-A6B8-7847-A28C-F9F486C73E15}"/>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912424" y="5227853"/>
            <a:ext cx="1441376" cy="946497"/>
          </a:xfrm>
          <a:prstGeom prst="rect">
            <a:avLst/>
          </a:prstGeom>
        </p:spPr>
      </p:pic>
    </p:spTree>
    <p:extLst>
      <p:ext uri="{BB962C8B-B14F-4D97-AF65-F5344CB8AC3E}">
        <p14:creationId xmlns:p14="http://schemas.microsoft.com/office/powerpoint/2010/main" val="409468929"/>
      </p:ext>
    </p:extLst>
  </p:cSld>
  <p:clrMap bg1="lt1" tx1="dk1" bg2="lt2" tx2="dk2" accent1="accent1" accent2="accent2" accent3="accent3" accent4="accent4" accent5="accent5" accent6="accent6" hlink="hlink" folHlink="folHlink"/>
  <p:sldLayoutIdLst>
    <p:sldLayoutId id="2147483652" r:id="rId1"/>
    <p:sldLayoutId id="2147483694" r:id="rId2"/>
    <p:sldLayoutId id="2147483653" r:id="rId3"/>
    <p:sldLayoutId id="2147483695" r:id="rId4"/>
    <p:sldLayoutId id="2147483665" r:id="rId5"/>
    <p:sldLayoutId id="2147483696" r:id="rId6"/>
    <p:sldLayoutId id="2147483669" r:id="rId7"/>
    <p:sldLayoutId id="2147483697" r:id="rId8"/>
    <p:sldLayoutId id="2147483670" r:id="rId9"/>
    <p:sldLayoutId id="2147483698" r:id="rId10"/>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FFD82C7-F9D9-A147-AA79-7F1BC6011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B457042D-19FC-9B48-BB54-9E154683AA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33FAEC67-4C6D-324E-9F0B-AC3BBD5A6A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7BA8F-080E-C44B-97C4-39455C22E640}" type="datetimeFigureOut">
              <a:rPr lang="sv-SE" smtClean="0"/>
              <a:t>2022-07-08</a:t>
            </a:fld>
            <a:endParaRPr lang="sv-SE"/>
          </a:p>
        </p:txBody>
      </p:sp>
      <p:sp>
        <p:nvSpPr>
          <p:cNvPr id="5" name="Platshållare för sidfot 4">
            <a:extLst>
              <a:ext uri="{FF2B5EF4-FFF2-40B4-BE49-F238E27FC236}">
                <a16:creationId xmlns:a16="http://schemas.microsoft.com/office/drawing/2014/main" id="{27EBDAD4-88EA-5145-8C97-22F797A782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2852329-8007-1D4A-82A2-6C47E94C3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BB9C1-6CC7-6F43-9932-2F9A322C7B6D}" type="slidenum">
              <a:rPr lang="sv-SE" smtClean="0"/>
              <a:t>‹#›</a:t>
            </a:fld>
            <a:endParaRPr lang="sv-SE"/>
          </a:p>
        </p:txBody>
      </p:sp>
      <p:pic>
        <p:nvPicPr>
          <p:cNvPr id="7" name="Bildobjekt 6">
            <a:extLst>
              <a:ext uri="{FF2B5EF4-FFF2-40B4-BE49-F238E27FC236}">
                <a16:creationId xmlns:a16="http://schemas.microsoft.com/office/drawing/2014/main" id="{6D96F393-A6B8-7847-A28C-F9F486C73E1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12424" y="5227853"/>
            <a:ext cx="1441376" cy="946497"/>
          </a:xfrm>
          <a:prstGeom prst="rect">
            <a:avLst/>
          </a:prstGeom>
        </p:spPr>
      </p:pic>
    </p:spTree>
    <p:extLst>
      <p:ext uri="{BB962C8B-B14F-4D97-AF65-F5344CB8AC3E}">
        <p14:creationId xmlns:p14="http://schemas.microsoft.com/office/powerpoint/2010/main" val="1521356049"/>
      </p:ext>
    </p:extLst>
  </p:cSld>
  <p:clrMap bg1="lt1" tx1="dk1" bg2="lt2" tx2="dk2" accent1="accent1" accent2="accent2" accent3="accent3" accent4="accent4" accent5="accent5" accent6="accent6" hlink="hlink" folHlink="folHlink"/>
  <p:sldLayoutIdLst>
    <p:sldLayoutId id="2147483683" r:id="rId1"/>
    <p:sldLayoutId id="2147483690" r:id="rId2"/>
    <p:sldLayoutId id="2147483684" r:id="rId3"/>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vardochinsats.se/laemna-synpunkter/typfall-foer-skadligt-bruk-och-beroende/" TargetMode="External"/><Relationship Id="rId7" Type="http://schemas.openxmlformats.org/officeDocument/2006/relationships/hyperlink" Target="https://www.vardochinsats.se/"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vardochinsats.se/laemna-synpunkter/typfall-foer-schizofreni-och-schizofreniliknande-tillstaand/" TargetMode="External"/><Relationship Id="rId5" Type="http://schemas.openxmlformats.org/officeDocument/2006/relationships/hyperlink" Target="https://vardochinsats.se/laemna-synpunkter/typfall-foer-aangest-och-depression/" TargetMode="External"/><Relationship Id="rId4" Type="http://schemas.openxmlformats.org/officeDocument/2006/relationships/hyperlink" Target="https://vardochinsats.se/laemna-synpunkter/typfall-foer-sjaelvskadebeteend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vardochinsats.se/"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www.lanseringvipsydostra.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Maria.Hermelin@regionostergotland.se" TargetMode="External"/><Relationship Id="rId2" Type="http://schemas.openxmlformats.org/officeDocument/2006/relationships/hyperlink" Target="mailto:Jorgen.Bergstrom@regionostergotland.se"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p:txBody>
          <a:bodyPr>
            <a:normAutofit/>
          </a:bodyPr>
          <a:lstStyle/>
          <a:p>
            <a:r>
              <a:rPr lang="sv-SE" sz="3200" dirty="0">
                <a:latin typeface="Arial" panose="020B0604020202020204" pitchFamily="34" charset="0"/>
                <a:cs typeface="Arial" panose="020B0604020202020204" pitchFamily="34" charset="0"/>
              </a:rPr>
              <a:t>Vård och insatsprogram </a:t>
            </a:r>
            <a:r>
              <a:rPr lang="sv-SE" sz="3200" dirty="0" smtClean="0">
                <a:latin typeface="Arial" panose="020B0604020202020204" pitchFamily="34" charset="0"/>
                <a:cs typeface="Arial" panose="020B0604020202020204" pitchFamily="34" charset="0"/>
              </a:rPr>
              <a:t>psykisk </a:t>
            </a:r>
            <a:r>
              <a:rPr lang="sv-SE" sz="3200" dirty="0">
                <a:latin typeface="Arial" panose="020B0604020202020204" pitchFamily="34" charset="0"/>
                <a:cs typeface="Arial" panose="020B0604020202020204" pitchFamily="34" charset="0"/>
              </a:rPr>
              <a:t>hälsa</a:t>
            </a:r>
            <a:endParaRPr lang="sv-SE" sz="3200" dirty="0"/>
          </a:p>
        </p:txBody>
      </p:sp>
    </p:spTree>
    <p:extLst>
      <p:ext uri="{BB962C8B-B14F-4D97-AF65-F5344CB8AC3E}">
        <p14:creationId xmlns:p14="http://schemas.microsoft.com/office/powerpoint/2010/main" val="3976318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a:xfrm>
            <a:off x="1226953" y="1980757"/>
            <a:ext cx="8958748" cy="2044700"/>
          </a:xfrm>
        </p:spPr>
        <p:txBody>
          <a:bodyPr>
            <a:normAutofit/>
          </a:bodyPr>
          <a:lstStyle/>
          <a:p>
            <a:r>
              <a:rPr lang="sv-SE" sz="3200" dirty="0" smtClean="0"/>
              <a:t>Måste jag filtrera? Jag vill ju ta del av flera olika delar i VIP Missbruk och beroende</a:t>
            </a:r>
            <a:endParaRPr lang="sv-SE" sz="3200" dirty="0"/>
          </a:p>
        </p:txBody>
      </p:sp>
    </p:spTree>
    <p:extLst>
      <p:ext uri="{BB962C8B-B14F-4D97-AF65-F5344CB8AC3E}">
        <p14:creationId xmlns:p14="http://schemas.microsoft.com/office/powerpoint/2010/main" val="1247863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Självklart kan du helt avstå ifrån att filtrera och i stället ta del av helheten</a:t>
            </a:r>
            <a:endParaRPr lang="sv-SE" dirty="0"/>
          </a:p>
        </p:txBody>
      </p:sp>
      <p:pic>
        <p:nvPicPr>
          <p:cNvPr id="4" name="Bildobjekt 3"/>
          <p:cNvPicPr>
            <a:picLocks noChangeAspect="1"/>
          </p:cNvPicPr>
          <p:nvPr/>
        </p:nvPicPr>
        <p:blipFill>
          <a:blip r:embed="rId2"/>
          <a:stretch>
            <a:fillRect/>
          </a:stretch>
        </p:blipFill>
        <p:spPr>
          <a:xfrm>
            <a:off x="978195" y="1939810"/>
            <a:ext cx="7489008" cy="4375930"/>
          </a:xfrm>
          <a:prstGeom prst="rect">
            <a:avLst/>
          </a:prstGeom>
        </p:spPr>
      </p:pic>
    </p:spTree>
    <p:extLst>
      <p:ext uri="{BB962C8B-B14F-4D97-AF65-F5344CB8AC3E}">
        <p14:creationId xmlns:p14="http://schemas.microsoft.com/office/powerpoint/2010/main" val="3020793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rgbClr val="016773"/>
                </a:solidFill>
                <a:latin typeface="Calibri"/>
                <a:ea typeface="Calibri"/>
                <a:cs typeface="Calibri"/>
                <a:sym typeface="Calibri"/>
              </a:rPr>
              <a:t>Testa VIP för fiktiv patient/brukare</a:t>
            </a:r>
            <a:endParaRPr lang="sv-SE" dirty="0"/>
          </a:p>
        </p:txBody>
      </p:sp>
      <p:sp>
        <p:nvSpPr>
          <p:cNvPr id="3" name="Platshållare för text 2"/>
          <p:cNvSpPr>
            <a:spLocks noGrp="1"/>
          </p:cNvSpPr>
          <p:nvPr>
            <p:ph type="body" sz="quarter" idx="10"/>
          </p:nvPr>
        </p:nvSpPr>
        <p:spPr>
          <a:xfrm>
            <a:off x="838200" y="1508760"/>
            <a:ext cx="10515600" cy="4663440"/>
          </a:xfrm>
        </p:spPr>
        <p:txBody>
          <a:bodyPr/>
          <a:lstStyle/>
          <a:p>
            <a:pPr marL="30163" indent="0">
              <a:lnSpc>
                <a:spcPct val="70000"/>
              </a:lnSpc>
              <a:spcBef>
                <a:spcPts val="0"/>
              </a:spcBef>
              <a:buClr>
                <a:schemeClr val="dk1"/>
              </a:buClr>
              <a:buSzPts val="2590"/>
              <a:buNone/>
            </a:pPr>
            <a:r>
              <a:rPr lang="sv-SE" sz="2400" dirty="0" smtClean="0">
                <a:latin typeface="Calibri"/>
                <a:ea typeface="Calibri"/>
                <a:cs typeface="Calibri"/>
                <a:sym typeface="Calibri"/>
              </a:rPr>
              <a:t>1. 	Välj </a:t>
            </a:r>
            <a:r>
              <a:rPr lang="sv-SE" sz="2400" dirty="0">
                <a:latin typeface="Calibri"/>
                <a:ea typeface="Calibri"/>
                <a:cs typeface="Calibri"/>
                <a:sym typeface="Calibri"/>
              </a:rPr>
              <a:t>ett typfall från något område </a:t>
            </a:r>
          </a:p>
          <a:p>
            <a:pPr marL="30163" lvl="0" indent="0">
              <a:lnSpc>
                <a:spcPct val="70000"/>
              </a:lnSpc>
              <a:spcBef>
                <a:spcPts val="0"/>
              </a:spcBef>
              <a:buClr>
                <a:schemeClr val="dk1"/>
              </a:buClr>
              <a:buSzPts val="2590"/>
              <a:buNone/>
            </a:pPr>
            <a:endParaRPr lang="sv-SE" sz="2590" dirty="0" smtClean="0">
              <a:latin typeface="Calibri"/>
              <a:ea typeface="Calibri"/>
              <a:cs typeface="Calibri"/>
              <a:sym typeface="Calibri"/>
            </a:endParaRPr>
          </a:p>
          <a:p>
            <a:pPr marL="30163" lvl="0" indent="0">
              <a:lnSpc>
                <a:spcPct val="70000"/>
              </a:lnSpc>
              <a:spcBef>
                <a:spcPts val="0"/>
              </a:spcBef>
              <a:buClr>
                <a:schemeClr val="dk1"/>
              </a:buClr>
              <a:buSzPts val="2590"/>
              <a:buNone/>
            </a:pPr>
            <a:r>
              <a:rPr lang="sv-SE" sz="1480" u="sng" dirty="0" smtClean="0">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Typfall </a:t>
            </a:r>
            <a:r>
              <a:rPr lang="sv-SE" sz="1480" u="sng" dirty="0">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för skadligt bruk/missbruk och beroende</a:t>
            </a:r>
            <a:r>
              <a:rPr lang="sv-SE" sz="1480" dirty="0">
                <a:ea typeface="Arial"/>
                <a:cs typeface="Arial"/>
                <a:sym typeface="Arial"/>
              </a:rPr>
              <a:t/>
            </a:r>
            <a:br>
              <a:rPr lang="sv-SE" sz="1480" dirty="0">
                <a:ea typeface="Arial"/>
                <a:cs typeface="Arial"/>
                <a:sym typeface="Arial"/>
              </a:rPr>
            </a:br>
            <a:r>
              <a:rPr lang="sv-SE" sz="1480" dirty="0">
                <a:ea typeface="Arial"/>
                <a:cs typeface="Arial"/>
                <a:sym typeface="Arial"/>
              </a:rPr>
              <a:t/>
            </a:r>
            <a:br>
              <a:rPr lang="sv-SE" sz="1480" dirty="0">
                <a:ea typeface="Arial"/>
                <a:cs typeface="Arial"/>
                <a:sym typeface="Arial"/>
              </a:rPr>
            </a:br>
            <a:r>
              <a:rPr lang="sv-SE" sz="1480" u="sng" dirty="0">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Typfall för självskadebeteende</a:t>
            </a:r>
            <a:r>
              <a:rPr lang="sv-SE" sz="1480" u="sng" dirty="0">
                <a:ea typeface="Arial"/>
                <a:cs typeface="Arial"/>
                <a:sym typeface="Arial"/>
              </a:rPr>
              <a:t/>
            </a:r>
            <a:br>
              <a:rPr lang="sv-SE" sz="1480" u="sng" dirty="0">
                <a:ea typeface="Arial"/>
                <a:cs typeface="Arial"/>
                <a:sym typeface="Arial"/>
              </a:rPr>
            </a:br>
            <a:r>
              <a:rPr lang="sv-SE" sz="1480" dirty="0">
                <a:ea typeface="Arial"/>
                <a:cs typeface="Arial"/>
                <a:sym typeface="Arial"/>
              </a:rPr>
              <a:t/>
            </a:r>
            <a:br>
              <a:rPr lang="sv-SE" sz="1480" dirty="0">
                <a:ea typeface="Arial"/>
                <a:cs typeface="Arial"/>
                <a:sym typeface="Arial"/>
              </a:rPr>
            </a:br>
            <a:r>
              <a:rPr lang="sv-SE" sz="1480" u="sng" dirty="0">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Typfall för ångest och depression</a:t>
            </a:r>
            <a:r>
              <a:rPr lang="sv-SE" sz="1480" dirty="0">
                <a:ea typeface="Arial"/>
                <a:cs typeface="Arial"/>
                <a:sym typeface="Arial"/>
              </a:rPr>
              <a:t/>
            </a:r>
            <a:br>
              <a:rPr lang="sv-SE" sz="1480" dirty="0">
                <a:ea typeface="Arial"/>
                <a:cs typeface="Arial"/>
                <a:sym typeface="Arial"/>
              </a:rPr>
            </a:br>
            <a:r>
              <a:rPr lang="sv-SE" sz="1480" dirty="0">
                <a:ea typeface="Arial"/>
                <a:cs typeface="Arial"/>
                <a:sym typeface="Arial"/>
              </a:rPr>
              <a:t/>
            </a:r>
            <a:br>
              <a:rPr lang="sv-SE" sz="1480" dirty="0">
                <a:ea typeface="Arial"/>
                <a:cs typeface="Arial"/>
                <a:sym typeface="Arial"/>
              </a:rPr>
            </a:br>
            <a:r>
              <a:rPr lang="sv-SE" sz="1480" u="sng" dirty="0">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Typfall för schizofreni- och schizofreniliknande tillstånd</a:t>
            </a:r>
            <a:r>
              <a:rPr lang="sv-SE" sz="1480" dirty="0">
                <a:ea typeface="Arial"/>
                <a:cs typeface="Arial"/>
                <a:sym typeface="Arial"/>
              </a:rPr>
              <a:t/>
            </a:r>
            <a:br>
              <a:rPr lang="sv-SE" sz="1480" dirty="0">
                <a:ea typeface="Arial"/>
                <a:cs typeface="Arial"/>
                <a:sym typeface="Arial"/>
              </a:rPr>
            </a:br>
            <a:endParaRPr lang="sv-SE" sz="2220" b="1" dirty="0" smtClean="0">
              <a:ea typeface="Arial"/>
              <a:cs typeface="Arial"/>
              <a:sym typeface="Arial"/>
            </a:endParaRPr>
          </a:p>
          <a:p>
            <a:pPr marL="487363" lvl="0" indent="-457200">
              <a:lnSpc>
                <a:spcPct val="70000"/>
              </a:lnSpc>
              <a:spcBef>
                <a:spcPts val="0"/>
              </a:spcBef>
              <a:buClr>
                <a:schemeClr val="dk1"/>
              </a:buClr>
              <a:buSzPts val="2590"/>
              <a:buFont typeface="Calibri"/>
              <a:buAutoNum type="arabicPeriod"/>
            </a:pPr>
            <a:endParaRPr lang="sv-SE" sz="2400" b="1" dirty="0">
              <a:latin typeface="Calibri"/>
              <a:ea typeface="Calibri"/>
              <a:cs typeface="Arial"/>
              <a:sym typeface="Arial"/>
            </a:endParaRPr>
          </a:p>
          <a:p>
            <a:pPr marL="30163" lvl="0" indent="0">
              <a:lnSpc>
                <a:spcPct val="70000"/>
              </a:lnSpc>
              <a:spcBef>
                <a:spcPts val="0"/>
              </a:spcBef>
              <a:buClr>
                <a:schemeClr val="dk1"/>
              </a:buClr>
              <a:buSzPts val="2590"/>
              <a:buNone/>
            </a:pPr>
            <a:r>
              <a:rPr lang="sv-SE" sz="2400" dirty="0" smtClean="0">
                <a:latin typeface="Calibri"/>
                <a:ea typeface="Calibri"/>
                <a:cs typeface="Calibri"/>
                <a:sym typeface="Calibri"/>
              </a:rPr>
              <a:t>2. 	Gå </a:t>
            </a:r>
            <a:r>
              <a:rPr lang="sv-SE" sz="2400" dirty="0">
                <a:latin typeface="Calibri"/>
                <a:ea typeface="Calibri"/>
                <a:cs typeface="Calibri"/>
                <a:sym typeface="Calibri"/>
              </a:rPr>
              <a:t>till </a:t>
            </a:r>
            <a:r>
              <a:rPr lang="sv-SE" sz="2400" u="sng" dirty="0">
                <a:latin typeface="Calibri"/>
                <a:ea typeface="Calibri"/>
                <a:cs typeface="Calibri"/>
                <a:sym typeface="Calibri"/>
                <a:hlinkClick r:id="rId7"/>
              </a:rPr>
              <a:t>vårdochinsats.se</a:t>
            </a:r>
            <a:r>
              <a:rPr lang="sv-SE" sz="2400" dirty="0">
                <a:latin typeface="Calibri"/>
                <a:ea typeface="Calibri"/>
                <a:cs typeface="Calibri"/>
                <a:sym typeface="Calibri"/>
              </a:rPr>
              <a:t> och välj VIP</a:t>
            </a:r>
          </a:p>
          <a:p>
            <a:pPr marL="487363" lvl="0" indent="-292735">
              <a:lnSpc>
                <a:spcPct val="70000"/>
              </a:lnSpc>
              <a:buClr>
                <a:schemeClr val="dk1"/>
              </a:buClr>
              <a:buSzPts val="2590"/>
              <a:buNone/>
            </a:pPr>
            <a:endParaRPr lang="sv-SE" sz="2590" dirty="0">
              <a:latin typeface="Calibri"/>
              <a:ea typeface="Calibri"/>
              <a:cs typeface="Calibri"/>
              <a:sym typeface="Calibri"/>
            </a:endParaRPr>
          </a:p>
          <a:p>
            <a:pPr marL="30163" lvl="0" indent="0">
              <a:lnSpc>
                <a:spcPct val="70000"/>
              </a:lnSpc>
              <a:buClr>
                <a:schemeClr val="dk1"/>
              </a:buClr>
              <a:buSzPts val="2590"/>
              <a:buNone/>
            </a:pPr>
            <a:r>
              <a:rPr lang="sv-SE" sz="2400" dirty="0" smtClean="0">
                <a:latin typeface="Calibri"/>
                <a:ea typeface="Calibri"/>
                <a:cs typeface="Calibri"/>
                <a:sym typeface="Calibri"/>
              </a:rPr>
              <a:t>3. </a:t>
            </a:r>
            <a:r>
              <a:rPr lang="sv-SE" sz="2400" dirty="0" smtClean="0">
                <a:solidFill>
                  <a:schemeClr val="tx1"/>
                </a:solidFill>
                <a:latin typeface="Calibri"/>
                <a:ea typeface="Calibri"/>
                <a:cs typeface="Calibri"/>
                <a:sym typeface="Calibri"/>
              </a:rPr>
              <a:t>	</a:t>
            </a:r>
            <a:r>
              <a:rPr lang="sv-SE" sz="2400" dirty="0" smtClean="0">
                <a:latin typeface="Calibri"/>
                <a:ea typeface="Calibri"/>
                <a:cs typeface="Calibri"/>
                <a:sym typeface="Calibri"/>
              </a:rPr>
              <a:t>Prova </a:t>
            </a:r>
            <a:r>
              <a:rPr lang="sv-SE" sz="2400" dirty="0">
                <a:latin typeface="Calibri"/>
                <a:ea typeface="Calibri"/>
                <a:cs typeface="Calibri"/>
                <a:sym typeface="Calibri"/>
              </a:rPr>
              <a:t>att söka fram information som är användbar inför (eller i) det  </a:t>
            </a:r>
            <a:r>
              <a:rPr lang="sv-SE" sz="2400" dirty="0" smtClean="0">
                <a:latin typeface="Calibri"/>
                <a:ea typeface="Calibri"/>
                <a:cs typeface="Calibri"/>
                <a:sym typeface="Calibri"/>
              </a:rPr>
              <a:t> 	fiktiva </a:t>
            </a:r>
            <a:r>
              <a:rPr lang="sv-SE" sz="2400" dirty="0">
                <a:latin typeface="Calibri"/>
                <a:ea typeface="Calibri"/>
                <a:cs typeface="Calibri"/>
                <a:sym typeface="Calibri"/>
              </a:rPr>
              <a:t>mötet </a:t>
            </a:r>
          </a:p>
          <a:p>
            <a:endParaRPr lang="sv-SE" dirty="0"/>
          </a:p>
        </p:txBody>
      </p:sp>
    </p:spTree>
    <p:extLst>
      <p:ext uri="{BB962C8B-B14F-4D97-AF65-F5344CB8AC3E}">
        <p14:creationId xmlns:p14="http://schemas.microsoft.com/office/powerpoint/2010/main" val="3353865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hlinkClick r:id="rId3"/>
            <a:extLst>
              <a:ext uri="{FF2B5EF4-FFF2-40B4-BE49-F238E27FC236}">
                <a16:creationId xmlns:a16="http://schemas.microsoft.com/office/drawing/2014/main" id="{FF55545A-D308-4B16-BB3B-563A669599D8}"/>
              </a:ext>
            </a:extLst>
          </p:cNvPr>
          <p:cNvSpPr txBox="1"/>
          <p:nvPr/>
        </p:nvSpPr>
        <p:spPr>
          <a:xfrm>
            <a:off x="2743200" y="2638283"/>
            <a:ext cx="8563415" cy="1200329"/>
          </a:xfrm>
          <a:prstGeom prst="rect">
            <a:avLst/>
          </a:prstGeom>
          <a:noFill/>
        </p:spPr>
        <p:txBody>
          <a:bodyPr wrap="square">
            <a:spAutoFit/>
          </a:bodyPr>
          <a:lstStyle/>
          <a:p>
            <a:pPr marL="0" indent="0">
              <a:buNone/>
            </a:pPr>
            <a:r>
              <a:rPr lang="sv-SE" sz="3600" dirty="0">
                <a:solidFill>
                  <a:srgbClr val="74350A"/>
                </a:solidFill>
                <a:latin typeface="Arial" panose="020B0604020202020204" pitchFamily="34" charset="0"/>
                <a:cs typeface="Arial" panose="020B0604020202020204" pitchFamily="34" charset="0"/>
                <a:hlinkClick r:id="rId3"/>
              </a:rPr>
              <a:t>https://www.vardochinsats.se/</a:t>
            </a:r>
            <a:endParaRPr lang="sv-SE" sz="3600" dirty="0">
              <a:solidFill>
                <a:srgbClr val="74350A"/>
              </a:solidFill>
              <a:latin typeface="Arial" panose="020B0604020202020204" pitchFamily="34" charset="0"/>
              <a:cs typeface="Arial" panose="020B0604020202020204" pitchFamily="34" charset="0"/>
            </a:endParaRPr>
          </a:p>
          <a:p>
            <a:pPr marL="0" indent="0">
              <a:buNone/>
            </a:pPr>
            <a:r>
              <a:rPr lang="sv-SE" sz="3600" dirty="0">
                <a:solidFill>
                  <a:srgbClr val="74350A"/>
                </a:solidFill>
                <a:latin typeface="Arial" panose="020B0604020202020204" pitchFamily="34" charset="0"/>
                <a:cs typeface="Arial" panose="020B0604020202020204" pitchFamily="34" charset="0"/>
                <a:hlinkClick r:id="rId4"/>
              </a:rPr>
              <a:t>www.lanseringvipsydostra.se</a:t>
            </a:r>
            <a:r>
              <a:rPr lang="sv-SE" sz="3600" dirty="0">
                <a:solidFill>
                  <a:srgbClr val="74350A"/>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9498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Kontakt och frågor..</a:t>
            </a:r>
            <a:endParaRPr lang="sv-SE" dirty="0"/>
          </a:p>
        </p:txBody>
      </p:sp>
      <p:sp>
        <p:nvSpPr>
          <p:cNvPr id="3" name="Platshållare för text 2"/>
          <p:cNvSpPr>
            <a:spLocks noGrp="1"/>
          </p:cNvSpPr>
          <p:nvPr>
            <p:ph type="body" sz="quarter" idx="10"/>
          </p:nvPr>
        </p:nvSpPr>
        <p:spPr/>
        <p:txBody>
          <a:bodyPr/>
          <a:lstStyle/>
          <a:p>
            <a:pPr marL="0" indent="0">
              <a:buNone/>
            </a:pPr>
            <a:r>
              <a:rPr lang="sv-SE" dirty="0" smtClean="0"/>
              <a:t>Jörgen Bergström </a:t>
            </a:r>
          </a:p>
          <a:p>
            <a:pPr marL="0" indent="0">
              <a:buNone/>
            </a:pPr>
            <a:r>
              <a:rPr lang="sv-SE" dirty="0" smtClean="0"/>
              <a:t>073 0277294</a:t>
            </a:r>
          </a:p>
          <a:p>
            <a:pPr marL="0" indent="0">
              <a:buNone/>
            </a:pPr>
            <a:r>
              <a:rPr lang="sv-SE" dirty="0" smtClean="0">
                <a:hlinkClick r:id="rId2"/>
              </a:rPr>
              <a:t>Jorgen.Bergstrom@regionostergotland.se</a:t>
            </a:r>
            <a:r>
              <a:rPr lang="sv-SE" dirty="0" smtClean="0"/>
              <a:t> </a:t>
            </a:r>
          </a:p>
          <a:p>
            <a:pPr marL="0" indent="0">
              <a:buNone/>
            </a:pPr>
            <a:endParaRPr lang="sv-SE" dirty="0"/>
          </a:p>
          <a:p>
            <a:pPr marL="0" indent="0">
              <a:buNone/>
            </a:pPr>
            <a:r>
              <a:rPr lang="sv-SE" dirty="0" smtClean="0"/>
              <a:t>Maria Branzell Hermelin </a:t>
            </a:r>
          </a:p>
          <a:p>
            <a:pPr marL="0" indent="0">
              <a:buNone/>
            </a:pPr>
            <a:r>
              <a:rPr lang="sv-SE" dirty="0" smtClean="0"/>
              <a:t>073 0201456</a:t>
            </a:r>
          </a:p>
          <a:p>
            <a:pPr marL="0" indent="0">
              <a:buNone/>
            </a:pPr>
            <a:r>
              <a:rPr lang="sv-SE" dirty="0" smtClean="0">
                <a:hlinkClick r:id="rId3"/>
              </a:rPr>
              <a:t>Maria.Hermelin@regionostergotland.se</a:t>
            </a:r>
            <a:r>
              <a:rPr lang="sv-SE" dirty="0" smtClean="0"/>
              <a:t> </a:t>
            </a:r>
            <a:endParaRPr lang="sv-SE" dirty="0"/>
          </a:p>
        </p:txBody>
      </p:sp>
    </p:spTree>
    <p:extLst>
      <p:ext uri="{BB962C8B-B14F-4D97-AF65-F5344CB8AC3E}">
        <p14:creationId xmlns:p14="http://schemas.microsoft.com/office/powerpoint/2010/main" val="3481054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a:xfrm>
            <a:off x="767993" y="562543"/>
            <a:ext cx="11228208" cy="2044700"/>
          </a:xfrm>
        </p:spPr>
        <p:txBody>
          <a:bodyPr>
            <a:normAutofit/>
          </a:bodyPr>
          <a:lstStyle/>
          <a:p>
            <a:r>
              <a:rPr lang="sv-SE" dirty="0">
                <a:latin typeface="Arial" panose="020B0604020202020204" pitchFamily="34" charset="0"/>
                <a:cs typeface="Arial" panose="020B0604020202020204" pitchFamily="34" charset="0"/>
              </a:rPr>
              <a:t>Vad är Vård- och insatsprogrammen för psykisk hälsa (VIP)?</a:t>
            </a:r>
          </a:p>
          <a:p>
            <a:endParaRPr lang="sv-SE" dirty="0"/>
          </a:p>
        </p:txBody>
      </p:sp>
      <p:sp>
        <p:nvSpPr>
          <p:cNvPr id="3" name="textruta 2"/>
          <p:cNvSpPr txBox="1"/>
          <p:nvPr/>
        </p:nvSpPr>
        <p:spPr>
          <a:xfrm>
            <a:off x="310792" y="3033870"/>
            <a:ext cx="5405721" cy="1065791"/>
          </a:xfrm>
          <a:prstGeom prst="rect">
            <a:avLst/>
          </a:prstGeom>
        </p:spPr>
        <p:txBody>
          <a:bodyPr vert="horz" wrap="none" lIns="91440" tIns="45720" rIns="91440" bIns="45720" rtlCol="0" anchor="ctr">
            <a:normAutofit fontScale="25000" lnSpcReduction="20000"/>
          </a:bodyPr>
          <a:lstStyle/>
          <a:p>
            <a:r>
              <a:rPr lang="sv-SE" sz="8000" dirty="0" smtClean="0">
                <a:solidFill>
                  <a:schemeClr val="bg1"/>
                </a:solidFill>
                <a:latin typeface="Arial" panose="020B0604020202020204" pitchFamily="34" charset="0"/>
                <a:ea typeface="Century Gothic" panose="020B0502020202020204" pitchFamily="34" charset="0"/>
                <a:cs typeface="Arial" panose="020B0604020202020204" pitchFamily="34" charset="0"/>
              </a:rPr>
              <a:t>- Ett nationellt kunskapsstöd för: Schizofreni, Självskadebeteende, </a:t>
            </a:r>
          </a:p>
          <a:p>
            <a:r>
              <a:rPr lang="sv-SE" sz="8000" dirty="0" smtClean="0">
                <a:solidFill>
                  <a:schemeClr val="bg1"/>
                </a:solidFill>
                <a:latin typeface="Arial" panose="020B0604020202020204" pitchFamily="34" charset="0"/>
                <a:ea typeface="Century Gothic" panose="020B0502020202020204" pitchFamily="34" charset="0"/>
                <a:cs typeface="Arial" panose="020B0604020202020204" pitchFamily="34" charset="0"/>
              </a:rPr>
              <a:t>  Depression och ångestsyndrom, Missbruk och beroende samt </a:t>
            </a:r>
            <a:r>
              <a:rPr lang="sv-SE" sz="8000" dirty="0" err="1" smtClean="0">
                <a:solidFill>
                  <a:schemeClr val="bg1"/>
                </a:solidFill>
                <a:latin typeface="Arial" panose="020B0604020202020204" pitchFamily="34" charset="0"/>
                <a:ea typeface="Century Gothic" panose="020B0502020202020204" pitchFamily="34" charset="0"/>
                <a:cs typeface="Arial" panose="020B0604020202020204" pitchFamily="34" charset="0"/>
              </a:rPr>
              <a:t>Adhd</a:t>
            </a:r>
            <a:endParaRPr lang="sv-SE" sz="8000" dirty="0" smtClean="0">
              <a:solidFill>
                <a:schemeClr val="bg1"/>
              </a:solidFill>
              <a:latin typeface="Arial" panose="020B0604020202020204" pitchFamily="34" charset="0"/>
              <a:ea typeface="Century Gothic" panose="020B0502020202020204" pitchFamily="34" charset="0"/>
              <a:cs typeface="Arial" panose="020B0604020202020204" pitchFamily="34" charset="0"/>
            </a:endParaRPr>
          </a:p>
          <a:p>
            <a:pPr marL="1143000" indent="-1143000">
              <a:buFont typeface="Arial" panose="020B0604020202020204" pitchFamily="34" charset="0"/>
              <a:buChar char="•"/>
            </a:pPr>
            <a:endParaRPr lang="sv-SE" sz="8000" dirty="0" smtClean="0">
              <a:solidFill>
                <a:schemeClr val="bg1"/>
              </a:solidFill>
              <a:latin typeface="Arial" panose="020B0604020202020204" pitchFamily="34" charset="0"/>
              <a:ea typeface="Century Gothic" panose="020B0502020202020204" pitchFamily="34" charset="0"/>
              <a:cs typeface="Arial" panose="020B0604020202020204" pitchFamily="34" charset="0"/>
            </a:endParaRPr>
          </a:p>
          <a:p>
            <a:r>
              <a:rPr lang="sv-SE" sz="8000" dirty="0" smtClean="0">
                <a:solidFill>
                  <a:schemeClr val="bg1"/>
                </a:solidFill>
                <a:latin typeface="Arial" panose="020B0604020202020204" pitchFamily="34" charset="0"/>
                <a:ea typeface="Century Gothic" panose="020B0502020202020204" pitchFamily="34" charset="0"/>
                <a:cs typeface="Arial" panose="020B0604020202020204" pitchFamily="34" charset="0"/>
              </a:rPr>
              <a:t>- Riktar </a:t>
            </a:r>
            <a:r>
              <a:rPr lang="sv-SE" sz="8000" dirty="0">
                <a:solidFill>
                  <a:schemeClr val="bg1"/>
                </a:solidFill>
                <a:latin typeface="Arial" panose="020B0604020202020204" pitchFamily="34" charset="0"/>
                <a:ea typeface="Century Gothic" panose="020B0502020202020204" pitchFamily="34" charset="0"/>
                <a:cs typeface="Arial" panose="020B0604020202020204" pitchFamily="34" charset="0"/>
              </a:rPr>
              <a:t>sig till flera olika verksamheter i både kommun och region </a:t>
            </a:r>
          </a:p>
          <a:p>
            <a:pPr marL="285750" indent="-285750">
              <a:buFont typeface="Arial" panose="020B0604020202020204" pitchFamily="34" charset="0"/>
              <a:buChar char="•"/>
            </a:pPr>
            <a:endParaRPr lang="sv-SE" sz="8000" dirty="0">
              <a:solidFill>
                <a:schemeClr val="bg1"/>
              </a:solidFill>
              <a:latin typeface="Arial" panose="020B0604020202020204" pitchFamily="34" charset="0"/>
              <a:ea typeface="Century Gothic" panose="020B0502020202020204" pitchFamily="34" charset="0"/>
              <a:cs typeface="Arial" panose="020B0604020202020204" pitchFamily="34" charset="0"/>
            </a:endParaRPr>
          </a:p>
          <a:p>
            <a:r>
              <a:rPr lang="sv-SE" sz="8000" dirty="0" smtClean="0">
                <a:solidFill>
                  <a:schemeClr val="bg1"/>
                </a:solidFill>
                <a:latin typeface="Arial" panose="020B0604020202020204" pitchFamily="34" charset="0"/>
                <a:ea typeface="Century Gothic" panose="020B0502020202020204" pitchFamily="34" charset="0"/>
                <a:cs typeface="Arial" panose="020B0604020202020204" pitchFamily="34" charset="0"/>
              </a:rPr>
              <a:t>- Ett </a:t>
            </a:r>
            <a:r>
              <a:rPr lang="sv-SE" sz="8000" dirty="0">
                <a:solidFill>
                  <a:schemeClr val="bg1"/>
                </a:solidFill>
                <a:latin typeface="Arial" panose="020B0604020202020204" pitchFamily="34" charset="0"/>
                <a:ea typeface="Century Gothic" panose="020B0502020202020204" pitchFamily="34" charset="0"/>
                <a:cs typeface="Arial" panose="020B0604020202020204" pitchFamily="34" charset="0"/>
              </a:rPr>
              <a:t>stöd i mötet med patienten/brukaren. </a:t>
            </a:r>
          </a:p>
          <a:p>
            <a:pPr marL="285750" indent="-285750">
              <a:buFont typeface="Arial" panose="020B0604020202020204" pitchFamily="34" charset="0"/>
              <a:buChar char="•"/>
            </a:pPr>
            <a:endParaRPr lang="sv-SE" sz="8000" dirty="0">
              <a:solidFill>
                <a:schemeClr val="bg1"/>
              </a:solidFill>
              <a:latin typeface="Arial" panose="020B0604020202020204" pitchFamily="34" charset="0"/>
              <a:ea typeface="Century Gothic" panose="020B0502020202020204" pitchFamily="34" charset="0"/>
              <a:cs typeface="Arial" panose="020B0604020202020204" pitchFamily="34" charset="0"/>
            </a:endParaRPr>
          </a:p>
          <a:p>
            <a:r>
              <a:rPr lang="sv-SE" sz="8000" dirty="0" smtClean="0">
                <a:solidFill>
                  <a:schemeClr val="bg1"/>
                </a:solidFill>
                <a:latin typeface="Arial" panose="020B0604020202020204" pitchFamily="34" charset="0"/>
                <a:cs typeface="Arial" panose="020B0604020202020204" pitchFamily="34" charset="0"/>
              </a:rPr>
              <a:t>- Baserat </a:t>
            </a:r>
            <a:r>
              <a:rPr lang="sv-SE" sz="8000" dirty="0">
                <a:solidFill>
                  <a:schemeClr val="bg1"/>
                </a:solidFill>
                <a:latin typeface="Arial" panose="020B0604020202020204" pitchFamily="34" charset="0"/>
                <a:cs typeface="Arial" panose="020B0604020202020204" pitchFamily="34" charset="0"/>
              </a:rPr>
              <a:t>på gällande riktlinjer och kunskap – uppdateras över tid </a:t>
            </a:r>
            <a:endParaRPr lang="sv-SE" sz="8000" dirty="0" smtClean="0">
              <a:solidFill>
                <a:schemeClr val="bg1"/>
              </a:solidFill>
              <a:latin typeface="Arial" panose="020B0604020202020204" pitchFamily="34" charset="0"/>
              <a:cs typeface="Arial" panose="020B0604020202020204" pitchFamily="34" charset="0"/>
            </a:endParaRPr>
          </a:p>
          <a:p>
            <a:endParaRPr lang="sv-SE" sz="8000" dirty="0" smtClean="0">
              <a:solidFill>
                <a:schemeClr val="bg1"/>
              </a:solidFill>
              <a:latin typeface="Arial" panose="020B0604020202020204" pitchFamily="34" charset="0"/>
              <a:cs typeface="Arial" panose="020B0604020202020204" pitchFamily="34" charset="0"/>
            </a:endParaRPr>
          </a:p>
          <a:p>
            <a:r>
              <a:rPr lang="sv-SE" sz="8000" dirty="0" smtClean="0">
                <a:solidFill>
                  <a:schemeClr val="bg1"/>
                </a:solidFill>
                <a:latin typeface="Arial" panose="020B0604020202020204" pitchFamily="34" charset="0"/>
                <a:cs typeface="Arial" panose="020B0604020202020204" pitchFamily="34" charset="0"/>
              </a:rPr>
              <a:t>- Är en del i systemet för nationell kunskapsstyrning </a:t>
            </a:r>
            <a:endParaRPr lang="sv-SE" sz="80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sz="8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5755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684102"/>
            <a:ext cx="10515600" cy="1325563"/>
          </a:xfrm>
        </p:spPr>
        <p:txBody>
          <a:bodyPr>
            <a:noAutofit/>
          </a:bodyPr>
          <a:lstStyle/>
          <a:p>
            <a:r>
              <a:rPr lang="sv-SE" sz="4800" dirty="0">
                <a:latin typeface="Arial" panose="020B0604020202020204" pitchFamily="34" charset="0"/>
                <a:cs typeface="Arial" panose="020B0604020202020204" pitchFamily="34" charset="0"/>
              </a:rPr>
              <a:t>Varför använda Vård och insatsprogrammen?</a:t>
            </a:r>
            <a:br>
              <a:rPr lang="sv-SE" sz="4800" dirty="0">
                <a:latin typeface="Arial" panose="020B0604020202020204" pitchFamily="34" charset="0"/>
                <a:cs typeface="Arial" panose="020B0604020202020204" pitchFamily="34" charset="0"/>
              </a:rPr>
            </a:br>
            <a:endParaRPr lang="sv-SE" sz="4800" dirty="0"/>
          </a:p>
        </p:txBody>
      </p:sp>
      <p:sp>
        <p:nvSpPr>
          <p:cNvPr id="3" name="Platshållare för text 2"/>
          <p:cNvSpPr>
            <a:spLocks noGrp="1"/>
          </p:cNvSpPr>
          <p:nvPr>
            <p:ph type="body" sz="quarter" idx="10"/>
          </p:nvPr>
        </p:nvSpPr>
        <p:spPr>
          <a:xfrm>
            <a:off x="487326" y="1892596"/>
            <a:ext cx="5902841" cy="4518358"/>
          </a:xfrm>
        </p:spPr>
        <p:txBody>
          <a:bodyPr>
            <a:normAutofit/>
          </a:bodyPr>
          <a:lstStyle/>
          <a:p>
            <a:pPr marL="342900" indent="-342900"/>
            <a:r>
              <a:rPr lang="sv-SE" sz="2400" dirty="0">
                <a:latin typeface="Arial" panose="020B0604020202020204" pitchFamily="34" charset="0"/>
                <a:cs typeface="Arial" panose="020B0604020202020204" pitchFamily="34" charset="0"/>
              </a:rPr>
              <a:t>Psykisk hälsa omfattar flera verksamheter- hälso- och sjukvården, skola, elevhälsa, socialtjänst</a:t>
            </a:r>
          </a:p>
          <a:p>
            <a:pPr marL="342900" indent="-342900"/>
            <a:endParaRPr lang="sv-SE" sz="2400" i="1" dirty="0">
              <a:latin typeface="Arial" panose="020B0604020202020204" pitchFamily="34" charset="0"/>
              <a:cs typeface="Arial" panose="020B0604020202020204" pitchFamily="34" charset="0"/>
            </a:endParaRPr>
          </a:p>
          <a:p>
            <a:pPr marL="342900" indent="-342900"/>
            <a:r>
              <a:rPr lang="sv-SE" sz="2400" dirty="0">
                <a:latin typeface="Arial" panose="020B0604020202020204" pitchFamily="34" charset="0"/>
                <a:cs typeface="Arial" panose="020B0604020202020204" pitchFamily="34" charset="0"/>
              </a:rPr>
              <a:t>VIP skapar en helhetssyn runt patienten/brukaren</a:t>
            </a:r>
          </a:p>
          <a:p>
            <a:pPr marL="342900" indent="-342900"/>
            <a:endParaRPr lang="sv-SE" sz="2400" dirty="0">
              <a:latin typeface="Arial" panose="020B0604020202020204" pitchFamily="34" charset="0"/>
              <a:cs typeface="Arial" panose="020B0604020202020204" pitchFamily="34" charset="0"/>
            </a:endParaRPr>
          </a:p>
          <a:p>
            <a:pPr marL="342900" indent="-342900"/>
            <a:r>
              <a:rPr lang="sv-SE" sz="2400" dirty="0">
                <a:latin typeface="Arial" panose="020B0604020202020204" pitchFamily="34" charset="0"/>
                <a:cs typeface="Arial" panose="020B0604020202020204" pitchFamily="34" charset="0"/>
              </a:rPr>
              <a:t>VIP är ett stöd i arbetet med en jämlik vård - samma vård och behandling över hela landet och för alla verksamheter</a:t>
            </a:r>
            <a:endParaRPr lang="sv-SE" sz="2400" i="1" dirty="0">
              <a:latin typeface="Arial" panose="020B0604020202020204" pitchFamily="34" charset="0"/>
              <a:cs typeface="Arial" panose="020B0604020202020204" pitchFamily="34" charset="0"/>
            </a:endParaRPr>
          </a:p>
          <a:p>
            <a:endParaRPr lang="sv-SE" dirty="0"/>
          </a:p>
        </p:txBody>
      </p:sp>
      <p:pic>
        <p:nvPicPr>
          <p:cNvPr id="4" name="docshape3"/>
          <p:cNvPicPr/>
          <p:nvPr/>
        </p:nvPicPr>
        <p:blipFill>
          <a:blip r:embed="rId3">
            <a:extLst>
              <a:ext uri="{28A0092B-C50C-407E-A947-70E740481C1C}">
                <a14:useLocalDpi xmlns:a14="http://schemas.microsoft.com/office/drawing/2010/main" val="0"/>
              </a:ext>
            </a:extLst>
          </a:blip>
          <a:srcRect/>
          <a:stretch>
            <a:fillRect/>
          </a:stretch>
        </p:blipFill>
        <p:spPr bwMode="auto">
          <a:xfrm>
            <a:off x="6836735" y="1187331"/>
            <a:ext cx="4730403" cy="371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171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a:xfrm>
            <a:off x="0" y="126608"/>
            <a:ext cx="11228208" cy="2044700"/>
          </a:xfrm>
        </p:spPr>
        <p:txBody>
          <a:bodyPr>
            <a:normAutofit/>
          </a:bodyPr>
          <a:lstStyle/>
          <a:p>
            <a:r>
              <a:rPr lang="sv-SE" dirty="0">
                <a:latin typeface="Arial" panose="020B0604020202020204" pitchFamily="34" charset="0"/>
                <a:cs typeface="Arial" panose="020B0604020202020204" pitchFamily="34" charset="0"/>
              </a:rPr>
              <a:t>Hur använder jag VIP</a:t>
            </a:r>
            <a:r>
              <a:rPr lang="sv-SE" dirty="0" smtClean="0">
                <a:latin typeface="Arial" panose="020B0604020202020204" pitchFamily="34" charset="0"/>
                <a:cs typeface="Arial" panose="020B0604020202020204" pitchFamily="34" charset="0"/>
              </a:rPr>
              <a:t>? – allmänt</a:t>
            </a:r>
            <a:endParaRPr lang="sv-SE" dirty="0">
              <a:latin typeface="Arial" panose="020B0604020202020204" pitchFamily="34" charset="0"/>
              <a:cs typeface="Arial" panose="020B0604020202020204" pitchFamily="34" charset="0"/>
            </a:endParaRPr>
          </a:p>
          <a:p>
            <a:endParaRPr lang="sv-SE" dirty="0"/>
          </a:p>
        </p:txBody>
      </p:sp>
      <p:sp>
        <p:nvSpPr>
          <p:cNvPr id="3" name="textruta 2"/>
          <p:cNvSpPr txBox="1"/>
          <p:nvPr/>
        </p:nvSpPr>
        <p:spPr>
          <a:xfrm>
            <a:off x="310792" y="3033870"/>
            <a:ext cx="5405721" cy="1065791"/>
          </a:xfrm>
          <a:prstGeom prst="rect">
            <a:avLst/>
          </a:prstGeom>
        </p:spPr>
        <p:txBody>
          <a:bodyPr vert="horz" wrap="none" lIns="91440" tIns="45720" rIns="91440" bIns="45720" rtlCol="0" anchor="ctr">
            <a:normAutofit/>
          </a:bodyPr>
          <a:lstStyle/>
          <a:p>
            <a:pPr marL="457200" indent="-457200">
              <a:buFont typeface="Arial" panose="020B0604020202020204" pitchFamily="34" charset="0"/>
              <a:buChar char="•"/>
            </a:pPr>
            <a:endParaRPr lang="sv-SE" sz="2800" dirty="0" err="1">
              <a:solidFill>
                <a:schemeClr val="bg1"/>
              </a:solidFill>
              <a:latin typeface="+mn-lt"/>
            </a:endParaRPr>
          </a:p>
        </p:txBody>
      </p:sp>
      <p:pic>
        <p:nvPicPr>
          <p:cNvPr id="4" name="Bildobjekt 3">
            <a:extLst>
              <a:ext uri="{FF2B5EF4-FFF2-40B4-BE49-F238E27FC236}">
                <a16:creationId xmlns:a16="http://schemas.microsoft.com/office/drawing/2014/main" id="{BCE47B39-C261-4E10-A06C-05176E338A35}"/>
              </a:ext>
            </a:extLst>
          </p:cNvPr>
          <p:cNvPicPr>
            <a:picLocks noChangeAspect="1"/>
          </p:cNvPicPr>
          <p:nvPr/>
        </p:nvPicPr>
        <p:blipFill rotWithShape="1">
          <a:blip r:embed="rId3"/>
          <a:srcRect b="11767"/>
          <a:stretch/>
        </p:blipFill>
        <p:spPr>
          <a:xfrm>
            <a:off x="106325" y="967563"/>
            <a:ext cx="11935962" cy="5422604"/>
          </a:xfrm>
          <a:prstGeom prst="rect">
            <a:avLst/>
          </a:prstGeom>
        </p:spPr>
      </p:pic>
      <p:sp>
        <p:nvSpPr>
          <p:cNvPr id="6" name="Rektangulär bildtext 5"/>
          <p:cNvSpPr/>
          <p:nvPr/>
        </p:nvSpPr>
        <p:spPr>
          <a:xfrm>
            <a:off x="106325" y="1712374"/>
            <a:ext cx="1637414" cy="637953"/>
          </a:xfrm>
          <a:prstGeom prst="wedgeRectCallout">
            <a:avLst>
              <a:gd name="adj1" fmla="val 27219"/>
              <a:gd name="adj2" fmla="val 758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t>Fem områden</a:t>
            </a:r>
            <a:endParaRPr lang="sv-SE" sz="1400" dirty="0"/>
          </a:p>
        </p:txBody>
      </p:sp>
      <p:sp>
        <p:nvSpPr>
          <p:cNvPr id="7" name="Rektangulär bildtext 6"/>
          <p:cNvSpPr/>
          <p:nvPr/>
        </p:nvSpPr>
        <p:spPr>
          <a:xfrm>
            <a:off x="6007451" y="797610"/>
            <a:ext cx="1754315" cy="770511"/>
          </a:xfrm>
          <a:prstGeom prst="wedgeRectCallout">
            <a:avLst>
              <a:gd name="adj1" fmla="val -3300"/>
              <a:gd name="adj2" fmla="val 82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t>Möjlighet att lämna synpunkter</a:t>
            </a:r>
            <a:endParaRPr lang="sv-SE" sz="1400" dirty="0"/>
          </a:p>
        </p:txBody>
      </p:sp>
      <p:sp>
        <p:nvSpPr>
          <p:cNvPr id="8" name="Rektangulär bildtext 7"/>
          <p:cNvSpPr/>
          <p:nvPr/>
        </p:nvSpPr>
        <p:spPr>
          <a:xfrm>
            <a:off x="7761766" y="4607974"/>
            <a:ext cx="1913862" cy="920956"/>
          </a:xfrm>
          <a:prstGeom prst="wedgeRectCallout">
            <a:avLst>
              <a:gd name="adj1" fmla="val -77326"/>
              <a:gd name="adj2" fmla="val -145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t>Om du vill veta mer om hela systemet för kunskapsstyrning </a:t>
            </a:r>
            <a:endParaRPr lang="sv-SE" sz="1400" dirty="0"/>
          </a:p>
        </p:txBody>
      </p:sp>
      <p:sp>
        <p:nvSpPr>
          <p:cNvPr id="9" name="Rektangulär bildtext 8"/>
          <p:cNvSpPr/>
          <p:nvPr/>
        </p:nvSpPr>
        <p:spPr>
          <a:xfrm>
            <a:off x="9090837" y="1473407"/>
            <a:ext cx="1807535" cy="477933"/>
          </a:xfrm>
          <a:prstGeom prst="wedgeRectCallout">
            <a:avLst>
              <a:gd name="adj1" fmla="val 74461"/>
              <a:gd name="adj2" fmla="val 82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t>Möjlighet att söka på fritext</a:t>
            </a:r>
            <a:endParaRPr lang="sv-SE" sz="1400" dirty="0"/>
          </a:p>
        </p:txBody>
      </p:sp>
    </p:spTree>
    <p:extLst>
      <p:ext uri="{BB962C8B-B14F-4D97-AF65-F5344CB8AC3E}">
        <p14:creationId xmlns:p14="http://schemas.microsoft.com/office/powerpoint/2010/main" val="4291984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0"/>
          </p:nvPr>
        </p:nvSpPr>
        <p:spPr>
          <a:xfrm>
            <a:off x="767993" y="562543"/>
            <a:ext cx="11228208" cy="2044700"/>
          </a:xfrm>
        </p:spPr>
        <p:txBody>
          <a:bodyPr>
            <a:normAutofit/>
          </a:bodyPr>
          <a:lstStyle/>
          <a:p>
            <a:r>
              <a:rPr lang="sv-SE" dirty="0" smtClean="0">
                <a:latin typeface="Arial" panose="020B0604020202020204" pitchFamily="34" charset="0"/>
                <a:cs typeface="Arial" panose="020B0604020202020204" pitchFamily="34" charset="0"/>
              </a:rPr>
              <a:t>Nu börjar vi söka..</a:t>
            </a:r>
            <a:endParaRPr lang="sv-SE" dirty="0">
              <a:latin typeface="Arial" panose="020B0604020202020204" pitchFamily="34" charset="0"/>
              <a:cs typeface="Arial" panose="020B0604020202020204" pitchFamily="34" charset="0"/>
            </a:endParaRPr>
          </a:p>
          <a:p>
            <a:endParaRPr lang="sv-SE" dirty="0"/>
          </a:p>
        </p:txBody>
      </p:sp>
      <p:sp>
        <p:nvSpPr>
          <p:cNvPr id="3" name="textruta 2"/>
          <p:cNvSpPr txBox="1"/>
          <p:nvPr/>
        </p:nvSpPr>
        <p:spPr>
          <a:xfrm>
            <a:off x="236365" y="2074347"/>
            <a:ext cx="8524863" cy="2051086"/>
          </a:xfrm>
          <a:prstGeom prst="rect">
            <a:avLst/>
          </a:prstGeom>
        </p:spPr>
        <p:txBody>
          <a:bodyPr vert="horz" wrap="none" lIns="91440" tIns="45720" rIns="91440" bIns="45720" rtlCol="0" anchor="ctr">
            <a:normAutofit lnSpcReduction="10000"/>
          </a:bodyPr>
          <a:lstStyle/>
          <a:p>
            <a:r>
              <a:rPr lang="sv-SE" sz="2600" dirty="0" smtClean="0">
                <a:solidFill>
                  <a:schemeClr val="bg1"/>
                </a:solidFill>
                <a:latin typeface="Arial" panose="020B0604020202020204" pitchFamily="34" charset="0"/>
                <a:ea typeface="Century Gothic" panose="020B0502020202020204" pitchFamily="34" charset="0"/>
                <a:cs typeface="Arial" panose="020B0604020202020204" pitchFamily="34" charset="0"/>
              </a:rPr>
              <a:t>I exemplet är du en kurator som arbetar på en</a:t>
            </a:r>
          </a:p>
          <a:p>
            <a:r>
              <a:rPr lang="sv-SE" sz="2600" dirty="0" smtClean="0">
                <a:solidFill>
                  <a:schemeClr val="bg1"/>
                </a:solidFill>
                <a:latin typeface="Arial" panose="020B0604020202020204" pitchFamily="34" charset="0"/>
                <a:ea typeface="Century Gothic" panose="020B0502020202020204" pitchFamily="34" charset="0"/>
                <a:cs typeface="Arial" panose="020B0604020202020204" pitchFamily="34" charset="0"/>
              </a:rPr>
              <a:t>psykiatrisk öppenvårdsmottagning. Du har en patient med alkoholberoende</a:t>
            </a:r>
          </a:p>
          <a:p>
            <a:r>
              <a:rPr lang="sv-SE" sz="2600" dirty="0" smtClean="0">
                <a:solidFill>
                  <a:schemeClr val="bg1"/>
                </a:solidFill>
                <a:latin typeface="Arial" panose="020B0604020202020204" pitchFamily="34" charset="0"/>
                <a:ea typeface="Century Gothic" panose="020B0502020202020204" pitchFamily="34" charset="0"/>
                <a:cs typeface="Arial" panose="020B0604020202020204" pitchFamily="34" charset="0"/>
              </a:rPr>
              <a:t>och du vill lära dig mer om vilken sorts läkemedelsbehandling som patienten</a:t>
            </a:r>
          </a:p>
          <a:p>
            <a:r>
              <a:rPr lang="sv-SE" sz="2600" dirty="0" smtClean="0">
                <a:solidFill>
                  <a:schemeClr val="bg1"/>
                </a:solidFill>
                <a:latin typeface="Arial" panose="020B0604020202020204" pitchFamily="34" charset="0"/>
                <a:ea typeface="Century Gothic" panose="020B0502020202020204" pitchFamily="34" charset="0"/>
                <a:cs typeface="Arial" panose="020B0604020202020204" pitchFamily="34" charset="0"/>
              </a:rPr>
              <a:t>borde </a:t>
            </a:r>
            <a:r>
              <a:rPr lang="sv-SE" sz="2600" dirty="0" smtClean="0">
                <a:solidFill>
                  <a:schemeClr val="bg1"/>
                </a:solidFill>
                <a:latin typeface="Arial" panose="020B0604020202020204" pitchFamily="34" charset="0"/>
                <a:cs typeface="Arial" panose="020B0604020202020204" pitchFamily="34" charset="0"/>
              </a:rPr>
              <a:t>kunna få. Du vill också påminna dig om detta med personligt ombud, </a:t>
            </a:r>
          </a:p>
          <a:p>
            <a:r>
              <a:rPr lang="sv-SE" sz="2600" dirty="0" smtClean="0">
                <a:solidFill>
                  <a:schemeClr val="bg1"/>
                </a:solidFill>
                <a:latin typeface="Arial" panose="020B0604020202020204" pitchFamily="34" charset="0"/>
                <a:cs typeface="Arial" panose="020B0604020202020204" pitchFamily="34" charset="0"/>
              </a:rPr>
              <a:t>det är något patienten vill ha din hjälp att ansöka om. </a:t>
            </a:r>
            <a:endParaRPr lang="sv-SE" sz="2600"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sv-SE" sz="2800" dirty="0" err="1">
              <a:solidFill>
                <a:schemeClr val="bg1"/>
              </a:solidFill>
              <a:latin typeface="+mn-lt"/>
            </a:endParaRPr>
          </a:p>
        </p:txBody>
      </p:sp>
    </p:spTree>
    <p:extLst>
      <p:ext uri="{BB962C8B-B14F-4D97-AF65-F5344CB8AC3E}">
        <p14:creationId xmlns:p14="http://schemas.microsoft.com/office/powerpoint/2010/main" val="3456958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 3"/>
          <p:cNvSpPr>
            <a:spLocks noGrp="1"/>
          </p:cNvSpPr>
          <p:nvPr>
            <p:ph type="pic" sz="quarter" idx="11"/>
          </p:nvPr>
        </p:nvSpPr>
        <p:spPr/>
      </p:sp>
      <p:sp>
        <p:nvSpPr>
          <p:cNvPr id="2" name="Platshållare för text 1"/>
          <p:cNvSpPr>
            <a:spLocks noGrp="1"/>
          </p:cNvSpPr>
          <p:nvPr>
            <p:ph type="body" sz="quarter" idx="4294967295"/>
          </p:nvPr>
        </p:nvSpPr>
        <p:spPr>
          <a:xfrm>
            <a:off x="0" y="127000"/>
            <a:ext cx="11228388" cy="2044700"/>
          </a:xfrm>
        </p:spPr>
        <p:txBody>
          <a:bodyPr>
            <a:normAutofit/>
          </a:bodyPr>
          <a:lstStyle/>
          <a:p>
            <a:r>
              <a:rPr lang="sv-SE" sz="3200" dirty="0" smtClean="0">
                <a:latin typeface="Arial" panose="020B0604020202020204" pitchFamily="34" charset="0"/>
                <a:cs typeface="Arial" panose="020B0604020202020204" pitchFamily="34" charset="0"/>
              </a:rPr>
              <a:t>Du väljer rätt program och sedan var du arbetar </a:t>
            </a:r>
            <a:endParaRPr lang="sv-SE" sz="3200" dirty="0">
              <a:latin typeface="Arial" panose="020B0604020202020204" pitchFamily="34" charset="0"/>
              <a:cs typeface="Arial" panose="020B0604020202020204" pitchFamily="34" charset="0"/>
            </a:endParaRPr>
          </a:p>
          <a:p>
            <a:endParaRPr lang="sv-SE" dirty="0"/>
          </a:p>
        </p:txBody>
      </p:sp>
      <p:sp>
        <p:nvSpPr>
          <p:cNvPr id="3" name="textruta 2"/>
          <p:cNvSpPr txBox="1"/>
          <p:nvPr/>
        </p:nvSpPr>
        <p:spPr>
          <a:xfrm>
            <a:off x="310792" y="3033870"/>
            <a:ext cx="5405721" cy="1065791"/>
          </a:xfrm>
          <a:prstGeom prst="rect">
            <a:avLst/>
          </a:prstGeom>
        </p:spPr>
        <p:txBody>
          <a:bodyPr vert="horz" wrap="none" lIns="91440" tIns="45720" rIns="91440" bIns="45720" rtlCol="0" anchor="ctr">
            <a:normAutofit/>
          </a:bodyPr>
          <a:lstStyle/>
          <a:p>
            <a:pPr marL="457200" indent="-457200">
              <a:buFont typeface="Arial" panose="020B0604020202020204" pitchFamily="34" charset="0"/>
              <a:buChar char="•"/>
            </a:pPr>
            <a:endParaRPr lang="sv-SE" sz="2800" dirty="0" err="1">
              <a:solidFill>
                <a:schemeClr val="bg1"/>
              </a:solidFill>
              <a:latin typeface="+mn-lt"/>
            </a:endParaRPr>
          </a:p>
        </p:txBody>
      </p:sp>
      <p:pic>
        <p:nvPicPr>
          <p:cNvPr id="6" name="Bildobjekt 5"/>
          <p:cNvPicPr>
            <a:picLocks noChangeAspect="1"/>
          </p:cNvPicPr>
          <p:nvPr/>
        </p:nvPicPr>
        <p:blipFill>
          <a:blip r:embed="rId3"/>
          <a:stretch>
            <a:fillRect/>
          </a:stretch>
        </p:blipFill>
        <p:spPr>
          <a:xfrm>
            <a:off x="108774" y="627321"/>
            <a:ext cx="9135065" cy="6039293"/>
          </a:xfrm>
          <a:prstGeom prst="rect">
            <a:avLst/>
          </a:prstGeom>
        </p:spPr>
      </p:pic>
    </p:spTree>
    <p:extLst>
      <p:ext uri="{BB962C8B-B14F-4D97-AF65-F5344CB8AC3E}">
        <p14:creationId xmlns:p14="http://schemas.microsoft.com/office/powerpoint/2010/main" val="1087636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 3"/>
          <p:cNvSpPr>
            <a:spLocks noGrp="1"/>
          </p:cNvSpPr>
          <p:nvPr>
            <p:ph type="pic" sz="quarter" idx="11"/>
          </p:nvPr>
        </p:nvSpPr>
        <p:spPr/>
      </p:sp>
      <p:sp>
        <p:nvSpPr>
          <p:cNvPr id="2" name="Platshållare för text 1"/>
          <p:cNvSpPr>
            <a:spLocks noGrp="1"/>
          </p:cNvSpPr>
          <p:nvPr>
            <p:ph type="body" sz="quarter" idx="4294967295"/>
          </p:nvPr>
        </p:nvSpPr>
        <p:spPr>
          <a:xfrm>
            <a:off x="0" y="127000"/>
            <a:ext cx="11228388" cy="2044700"/>
          </a:xfrm>
        </p:spPr>
        <p:txBody>
          <a:bodyPr>
            <a:normAutofit/>
          </a:bodyPr>
          <a:lstStyle/>
          <a:p>
            <a:r>
              <a:rPr lang="sv-SE" sz="2400" dirty="0" smtClean="0">
                <a:latin typeface="Arial" panose="020B0604020202020204" pitchFamily="34" charset="0"/>
                <a:cs typeface="Arial" panose="020B0604020202020204" pitchFamily="34" charset="0"/>
              </a:rPr>
              <a:t>Du väljer din yrkesroll men du i det här fallet väljer du även läkare för du vill ju veta mer om läkemedelsbehandling </a:t>
            </a:r>
            <a:endParaRPr lang="sv-SE" dirty="0"/>
          </a:p>
        </p:txBody>
      </p:sp>
      <p:sp>
        <p:nvSpPr>
          <p:cNvPr id="3" name="textruta 2"/>
          <p:cNvSpPr txBox="1"/>
          <p:nvPr/>
        </p:nvSpPr>
        <p:spPr>
          <a:xfrm>
            <a:off x="310792" y="3033870"/>
            <a:ext cx="5405721" cy="1065791"/>
          </a:xfrm>
          <a:prstGeom prst="rect">
            <a:avLst/>
          </a:prstGeom>
        </p:spPr>
        <p:txBody>
          <a:bodyPr vert="horz" wrap="none" lIns="91440" tIns="45720" rIns="91440" bIns="45720" rtlCol="0" anchor="ctr">
            <a:normAutofit/>
          </a:bodyPr>
          <a:lstStyle/>
          <a:p>
            <a:pPr marL="457200" indent="-457200">
              <a:buFont typeface="Arial" panose="020B0604020202020204" pitchFamily="34" charset="0"/>
              <a:buChar char="•"/>
            </a:pPr>
            <a:endParaRPr lang="sv-SE" sz="2800" dirty="0" err="1">
              <a:solidFill>
                <a:schemeClr val="bg1"/>
              </a:solidFill>
              <a:latin typeface="+mn-lt"/>
            </a:endParaRPr>
          </a:p>
        </p:txBody>
      </p:sp>
      <p:pic>
        <p:nvPicPr>
          <p:cNvPr id="5" name="Bildobjekt 4"/>
          <p:cNvPicPr>
            <a:picLocks noChangeAspect="1"/>
          </p:cNvPicPr>
          <p:nvPr/>
        </p:nvPicPr>
        <p:blipFill>
          <a:blip r:embed="rId3"/>
          <a:stretch>
            <a:fillRect/>
          </a:stretch>
        </p:blipFill>
        <p:spPr>
          <a:xfrm>
            <a:off x="130038" y="984948"/>
            <a:ext cx="8516680" cy="5727198"/>
          </a:xfrm>
          <a:prstGeom prst="rect">
            <a:avLst/>
          </a:prstGeom>
        </p:spPr>
      </p:pic>
    </p:spTree>
    <p:extLst>
      <p:ext uri="{BB962C8B-B14F-4D97-AF65-F5344CB8AC3E}">
        <p14:creationId xmlns:p14="http://schemas.microsoft.com/office/powerpoint/2010/main" val="1745980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4294967295"/>
          </p:nvPr>
        </p:nvSpPr>
        <p:spPr>
          <a:xfrm>
            <a:off x="0" y="127000"/>
            <a:ext cx="11228388" cy="2044700"/>
          </a:xfrm>
        </p:spPr>
        <p:txBody>
          <a:bodyPr>
            <a:normAutofit/>
          </a:bodyPr>
          <a:lstStyle/>
          <a:p>
            <a:r>
              <a:rPr lang="sv-SE" sz="2000" dirty="0" smtClean="0">
                <a:latin typeface="Arial" panose="020B0604020202020204" pitchFamily="34" charset="0"/>
                <a:cs typeface="Arial" panose="020B0604020202020204" pitchFamily="34" charset="0"/>
              </a:rPr>
              <a:t>Nu har du filtrerat bort mycket av det du inte ville veta mer om och kan lätt hitta information om läkemedelsbehandling…</a:t>
            </a:r>
            <a:endParaRPr lang="sv-SE" sz="2000" dirty="0"/>
          </a:p>
          <a:p>
            <a:endParaRPr lang="sv-SE" dirty="0"/>
          </a:p>
        </p:txBody>
      </p:sp>
      <p:sp>
        <p:nvSpPr>
          <p:cNvPr id="3" name="textruta 2"/>
          <p:cNvSpPr txBox="1"/>
          <p:nvPr/>
        </p:nvSpPr>
        <p:spPr>
          <a:xfrm>
            <a:off x="310792" y="3033870"/>
            <a:ext cx="5405721" cy="1065791"/>
          </a:xfrm>
          <a:prstGeom prst="rect">
            <a:avLst/>
          </a:prstGeom>
        </p:spPr>
        <p:txBody>
          <a:bodyPr vert="horz" wrap="none" lIns="91440" tIns="45720" rIns="91440" bIns="45720" rtlCol="0" anchor="ctr">
            <a:normAutofit/>
          </a:bodyPr>
          <a:lstStyle/>
          <a:p>
            <a:pPr marL="457200" indent="-457200">
              <a:buFont typeface="Arial" panose="020B0604020202020204" pitchFamily="34" charset="0"/>
              <a:buChar char="•"/>
            </a:pPr>
            <a:endParaRPr lang="sv-SE" sz="2800" dirty="0" err="1">
              <a:solidFill>
                <a:schemeClr val="bg1"/>
              </a:solidFill>
              <a:latin typeface="+mn-lt"/>
            </a:endParaRPr>
          </a:p>
        </p:txBody>
      </p:sp>
      <p:sp>
        <p:nvSpPr>
          <p:cNvPr id="5" name="textruta 4"/>
          <p:cNvSpPr txBox="1"/>
          <p:nvPr/>
        </p:nvSpPr>
        <p:spPr>
          <a:xfrm>
            <a:off x="223284" y="1360967"/>
            <a:ext cx="914400" cy="914400"/>
          </a:xfrm>
          <a:prstGeom prst="rect">
            <a:avLst/>
          </a:prstGeom>
        </p:spPr>
        <p:txBody>
          <a:bodyPr vert="horz" wrap="none" lIns="91440" tIns="45720" rIns="91440" bIns="45720" rtlCol="0" anchor="ctr">
            <a:normAutofit/>
          </a:bodyPr>
          <a:lstStyle/>
          <a:p>
            <a:endParaRPr lang="sv-SE" sz="2800" dirty="0" err="1">
              <a:solidFill>
                <a:schemeClr val="bg1"/>
              </a:solidFill>
              <a:latin typeface="+mn-lt"/>
            </a:endParaRPr>
          </a:p>
        </p:txBody>
      </p:sp>
      <p:pic>
        <p:nvPicPr>
          <p:cNvPr id="7" name="Bildobjekt 6"/>
          <p:cNvPicPr>
            <a:picLocks noChangeAspect="1"/>
          </p:cNvPicPr>
          <p:nvPr/>
        </p:nvPicPr>
        <p:blipFill>
          <a:blip r:embed="rId3"/>
          <a:stretch>
            <a:fillRect/>
          </a:stretch>
        </p:blipFill>
        <p:spPr>
          <a:xfrm>
            <a:off x="119406" y="1025461"/>
            <a:ext cx="9978883" cy="5740460"/>
          </a:xfrm>
          <a:prstGeom prst="rect">
            <a:avLst/>
          </a:prstGeom>
        </p:spPr>
      </p:pic>
    </p:spTree>
    <p:extLst>
      <p:ext uri="{BB962C8B-B14F-4D97-AF65-F5344CB8AC3E}">
        <p14:creationId xmlns:p14="http://schemas.microsoft.com/office/powerpoint/2010/main" val="2184367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212651" y="749752"/>
            <a:ext cx="10888026" cy="5999173"/>
          </a:xfrm>
          <a:prstGeom prst="rect">
            <a:avLst/>
          </a:prstGeom>
        </p:spPr>
      </p:pic>
      <p:sp>
        <p:nvSpPr>
          <p:cNvPr id="5" name="textruta 4"/>
          <p:cNvSpPr txBox="1"/>
          <p:nvPr/>
        </p:nvSpPr>
        <p:spPr>
          <a:xfrm>
            <a:off x="212651" y="243840"/>
            <a:ext cx="11033760" cy="400110"/>
          </a:xfrm>
          <a:prstGeom prst="rect">
            <a:avLst/>
          </a:prstGeom>
          <a:noFill/>
        </p:spPr>
        <p:txBody>
          <a:bodyPr wrap="square" rtlCol="0">
            <a:spAutoFit/>
          </a:bodyPr>
          <a:lstStyle/>
          <a:p>
            <a:r>
              <a:rPr lang="sv-SE" sz="2000" dirty="0" smtClean="0"/>
              <a:t>…..och personligt ombud</a:t>
            </a:r>
            <a:endParaRPr lang="sv-SE" sz="2000" dirty="0"/>
          </a:p>
        </p:txBody>
      </p:sp>
    </p:spTree>
    <p:extLst>
      <p:ext uri="{BB962C8B-B14F-4D97-AF65-F5344CB8AC3E}">
        <p14:creationId xmlns:p14="http://schemas.microsoft.com/office/powerpoint/2010/main" val="2835982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å">
  <a:themeElements>
    <a:clrScheme name="Nära Vård">
      <a:dk1>
        <a:srgbClr val="000000"/>
      </a:dk1>
      <a:lt1>
        <a:srgbClr val="FFFFFF"/>
      </a:lt1>
      <a:dk2>
        <a:srgbClr val="44546A"/>
      </a:dk2>
      <a:lt2>
        <a:srgbClr val="E7E6E6"/>
      </a:lt2>
      <a:accent1>
        <a:srgbClr val="2A9EC8"/>
      </a:accent1>
      <a:accent2>
        <a:srgbClr val="B2D398"/>
      </a:accent2>
      <a:accent3>
        <a:srgbClr val="1B5469"/>
      </a:accent3>
      <a:accent4>
        <a:srgbClr val="86C7E8"/>
      </a:accent4>
      <a:accent5>
        <a:srgbClr val="F39D5F"/>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lnSpcReduction="10000"/>
      </a:bodyPr>
      <a:lstStyle>
        <a:defPPr>
          <a:defRPr sz="2800" dirty="0" err="1">
            <a:solidFill>
              <a:schemeClr val="bg1"/>
            </a:solidFill>
            <a:latin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ön">
  <a:themeElements>
    <a:clrScheme name="Nära Vård">
      <a:dk1>
        <a:srgbClr val="000000"/>
      </a:dk1>
      <a:lt1>
        <a:srgbClr val="FFFFFF"/>
      </a:lt1>
      <a:dk2>
        <a:srgbClr val="44546A"/>
      </a:dk2>
      <a:lt2>
        <a:srgbClr val="E7E6E6"/>
      </a:lt2>
      <a:accent1>
        <a:srgbClr val="2A9EC8"/>
      </a:accent1>
      <a:accent2>
        <a:srgbClr val="B2D398"/>
      </a:accent2>
      <a:accent3>
        <a:srgbClr val="1B5469"/>
      </a:accent3>
      <a:accent4>
        <a:srgbClr val="86C7E8"/>
      </a:accent4>
      <a:accent5>
        <a:srgbClr val="F39D5F"/>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it ">
  <a:themeElements>
    <a:clrScheme name="Nära Vård 1">
      <a:dk1>
        <a:srgbClr val="000000"/>
      </a:dk1>
      <a:lt1>
        <a:srgbClr val="FFFFFF"/>
      </a:lt1>
      <a:dk2>
        <a:srgbClr val="44546A"/>
      </a:dk2>
      <a:lt2>
        <a:srgbClr val="E7E6E6"/>
      </a:lt2>
      <a:accent1>
        <a:srgbClr val="2A9EC8"/>
      </a:accent1>
      <a:accent2>
        <a:srgbClr val="8BB863"/>
      </a:accent2>
      <a:accent3>
        <a:srgbClr val="EE7724"/>
      </a:accent3>
      <a:accent4>
        <a:srgbClr val="A3D5F3"/>
      </a:accent4>
      <a:accent5>
        <a:srgbClr val="4F7547"/>
      </a:accent5>
      <a:accent6>
        <a:srgbClr val="FDC83C"/>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Vit Extra">
  <a:themeElements>
    <a:clrScheme name="Nära Vård 1">
      <a:dk1>
        <a:srgbClr val="000000"/>
      </a:dk1>
      <a:lt1>
        <a:srgbClr val="FFFFFF"/>
      </a:lt1>
      <a:dk2>
        <a:srgbClr val="44546A"/>
      </a:dk2>
      <a:lt2>
        <a:srgbClr val="E7E6E6"/>
      </a:lt2>
      <a:accent1>
        <a:srgbClr val="2A9EC8"/>
      </a:accent1>
      <a:accent2>
        <a:srgbClr val="8BB863"/>
      </a:accent2>
      <a:accent3>
        <a:srgbClr val="EE7724"/>
      </a:accent3>
      <a:accent4>
        <a:srgbClr val="A3D5F3"/>
      </a:accent4>
      <a:accent5>
        <a:srgbClr val="4F7547"/>
      </a:accent5>
      <a:accent6>
        <a:srgbClr val="FDC83C"/>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775</TotalTime>
  <Words>1162</Words>
  <Application>Microsoft Office PowerPoint</Application>
  <PresentationFormat>Bredbild</PresentationFormat>
  <Paragraphs>103</Paragraphs>
  <Slides>14</Slides>
  <Notes>11</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14</vt:i4>
      </vt:variant>
    </vt:vector>
  </HeadingPairs>
  <TitlesOfParts>
    <vt:vector size="22" baseType="lpstr">
      <vt:lpstr>Arial</vt:lpstr>
      <vt:lpstr>Arial Black</vt:lpstr>
      <vt:lpstr>Calibri</vt:lpstr>
      <vt:lpstr>Century Gothic</vt:lpstr>
      <vt:lpstr>Blå</vt:lpstr>
      <vt:lpstr>Grön</vt:lpstr>
      <vt:lpstr>Vit </vt:lpstr>
      <vt:lpstr>3_Vit Extra</vt:lpstr>
      <vt:lpstr>PowerPoint-presentation</vt:lpstr>
      <vt:lpstr>PowerPoint-presentation</vt:lpstr>
      <vt:lpstr>Varför använda Vård och insatsprogrammen? </vt:lpstr>
      <vt:lpstr>PowerPoint-presentation</vt:lpstr>
      <vt:lpstr>PowerPoint-presentation</vt:lpstr>
      <vt:lpstr>PowerPoint-presentation</vt:lpstr>
      <vt:lpstr>PowerPoint-presentation</vt:lpstr>
      <vt:lpstr>PowerPoint-presentation</vt:lpstr>
      <vt:lpstr>PowerPoint-presentation</vt:lpstr>
      <vt:lpstr>PowerPoint-presentation</vt:lpstr>
      <vt:lpstr>Självklart kan du helt avstå ifrån att filtrera och i stället ta del av helheten</vt:lpstr>
      <vt:lpstr>Testa VIP för fiktiv patient/brukare</vt:lpstr>
      <vt:lpstr>PowerPoint-presentation</vt:lpstr>
      <vt:lpstr>Kontakt och 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Anton Fastmarken</dc:creator>
  <cp:lastModifiedBy>Bergström Jörgen</cp:lastModifiedBy>
  <cp:revision>47</cp:revision>
  <dcterms:created xsi:type="dcterms:W3CDTF">2021-11-11T09:23:25Z</dcterms:created>
  <dcterms:modified xsi:type="dcterms:W3CDTF">2022-07-08T07:37:30Z</dcterms:modified>
</cp:coreProperties>
</file>