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6" r:id="rId2"/>
    <p:sldId id="265" r:id="rId3"/>
    <p:sldId id="264" r:id="rId4"/>
    <p:sldId id="262" r:id="rId5"/>
    <p:sldId id="258" r:id="rId6"/>
    <p:sldId id="266" r:id="rId7"/>
    <p:sldId id="267" r:id="rId8"/>
  </p:sldIdLst>
  <p:sldSz cx="12192000" cy="6858000"/>
  <p:notesSz cx="6797675" cy="9928225"/>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50690" autoAdjust="0"/>
  </p:normalViewPr>
  <p:slideViewPr>
    <p:cSldViewPr snapToGrid="0">
      <p:cViewPr varScale="1">
        <p:scale>
          <a:sx n="59" d="100"/>
          <a:sy n="59" d="100"/>
        </p:scale>
        <p:origin x="2596" y="2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45659" cy="498135"/>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50443" y="0"/>
            <a:ext cx="2945659" cy="498135"/>
          </a:xfrm>
          <a:prstGeom prst="rect">
            <a:avLst/>
          </a:prstGeom>
        </p:spPr>
        <p:txBody>
          <a:bodyPr vert="horz" lIns="91440" tIns="45720" rIns="91440" bIns="45720" rtlCol="0"/>
          <a:lstStyle>
            <a:lvl1pPr algn="r">
              <a:defRPr sz="1200"/>
            </a:lvl1pPr>
          </a:lstStyle>
          <a:p>
            <a:fld id="{454BE3E7-D68D-4250-BB35-E2827174B302}" type="datetimeFigureOut">
              <a:rPr lang="sv-SE" smtClean="0"/>
              <a:t>2022-02-09</a:t>
            </a:fld>
            <a:endParaRPr lang="sv-SE"/>
          </a:p>
        </p:txBody>
      </p:sp>
      <p:sp>
        <p:nvSpPr>
          <p:cNvPr id="4" name="Platshållare för bildobjekt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79768" y="4777958"/>
            <a:ext cx="5438140" cy="3909239"/>
          </a:xfrm>
          <a:prstGeom prst="rect">
            <a:avLst/>
          </a:prstGeom>
        </p:spPr>
        <p:txBody>
          <a:bodyPr vert="horz" lIns="91440" tIns="45720" rIns="91440" bIns="45720" rtlCol="0"/>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6" name="Platshållare för sidfot 5"/>
          <p:cNvSpPr>
            <a:spLocks noGrp="1"/>
          </p:cNvSpPr>
          <p:nvPr>
            <p:ph type="ftr" sz="quarter" idx="4"/>
          </p:nvPr>
        </p:nvSpPr>
        <p:spPr>
          <a:xfrm>
            <a:off x="0" y="9430091"/>
            <a:ext cx="2945659" cy="498134"/>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50443" y="9430091"/>
            <a:ext cx="2945659" cy="498134"/>
          </a:xfrm>
          <a:prstGeom prst="rect">
            <a:avLst/>
          </a:prstGeom>
        </p:spPr>
        <p:txBody>
          <a:bodyPr vert="horz" lIns="91440" tIns="45720" rIns="91440" bIns="45720" rtlCol="0" anchor="b"/>
          <a:lstStyle>
            <a:lvl1pPr algn="r">
              <a:defRPr sz="1200"/>
            </a:lvl1pPr>
          </a:lstStyle>
          <a:p>
            <a:fld id="{C8AED3C7-0D5C-4288-AA1F-0653BA5DB7A6}" type="slidenum">
              <a:rPr lang="sv-SE" smtClean="0"/>
              <a:t>‹#›</a:t>
            </a:fld>
            <a:endParaRPr lang="sv-SE"/>
          </a:p>
        </p:txBody>
      </p:sp>
    </p:spTree>
    <p:extLst>
      <p:ext uri="{BB962C8B-B14F-4D97-AF65-F5344CB8AC3E}">
        <p14:creationId xmlns:p14="http://schemas.microsoft.com/office/powerpoint/2010/main" val="12095810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sz="1200" b="1" kern="1200" baseline="0" dirty="0" smtClean="0">
                <a:solidFill>
                  <a:schemeClr val="tx1"/>
                </a:solidFill>
                <a:effectLst/>
                <a:latin typeface="+mn-lt"/>
                <a:ea typeface="+mn-ea"/>
                <a:cs typeface="+mn-cs"/>
              </a:rPr>
              <a:t>Regeringen gav några år tillbaka i tiden regionerna ett uppdrag – vården </a:t>
            </a:r>
            <a:r>
              <a:rPr lang="sv-SE" sz="1200" b="1" kern="1200" baseline="0" dirty="0" smtClean="0">
                <a:solidFill>
                  <a:schemeClr val="tx1"/>
                </a:solidFill>
                <a:effectLst/>
                <a:latin typeface="+mn-lt"/>
                <a:ea typeface="+mn-ea"/>
                <a:cs typeface="+mn-cs"/>
              </a:rPr>
              <a:t>ska vara jämlik, evidensbaserad, ske i samverkan och med delaktighet från individen. </a:t>
            </a:r>
            <a:r>
              <a:rPr lang="sv-SE" sz="1200" b="1" kern="1200" baseline="0" dirty="0" smtClean="0">
                <a:solidFill>
                  <a:schemeClr val="tx1"/>
                </a:solidFill>
                <a:effectLst/>
                <a:latin typeface="+mn-lt"/>
                <a:ea typeface="+mn-ea"/>
                <a:cs typeface="+mn-cs"/>
              </a:rPr>
              <a:t>Vi kan </a:t>
            </a:r>
            <a:r>
              <a:rPr lang="sv-SE" sz="1200" b="1" kern="1200" baseline="0" dirty="0" smtClean="0">
                <a:solidFill>
                  <a:schemeClr val="tx1"/>
                </a:solidFill>
                <a:effectLst/>
                <a:latin typeface="+mn-lt"/>
                <a:ea typeface="+mn-ea"/>
                <a:cs typeface="+mn-cs"/>
              </a:rPr>
              <a:t>i nuläget inte </a:t>
            </a:r>
            <a:r>
              <a:rPr lang="sv-SE" sz="1200" b="1" kern="1200" baseline="0" dirty="0" smtClean="0">
                <a:solidFill>
                  <a:schemeClr val="tx1"/>
                </a:solidFill>
                <a:effectLst/>
                <a:latin typeface="+mn-lt"/>
                <a:ea typeface="+mn-ea"/>
                <a:cs typeface="+mn-cs"/>
              </a:rPr>
              <a:t>vara säkra på att alla medborgare i Sverige får det stöd de har rätt </a:t>
            </a:r>
            <a:r>
              <a:rPr lang="sv-SE" sz="1200" b="1" kern="1200" baseline="0" dirty="0" smtClean="0">
                <a:solidFill>
                  <a:schemeClr val="tx1"/>
                </a:solidFill>
                <a:effectLst/>
                <a:latin typeface="+mn-lt"/>
                <a:ea typeface="+mn-ea"/>
                <a:cs typeface="+mn-cs"/>
              </a:rPr>
              <a:t>till, det varierar över </a:t>
            </a:r>
            <a:r>
              <a:rPr lang="sv-SE" sz="1200" b="1" kern="1200" baseline="0" dirty="0" smtClean="0">
                <a:solidFill>
                  <a:schemeClr val="tx1"/>
                </a:solidFill>
                <a:effectLst/>
                <a:latin typeface="+mn-lt"/>
                <a:ea typeface="+mn-ea"/>
                <a:cs typeface="+mn-cs"/>
              </a:rPr>
              <a:t>landet. </a:t>
            </a:r>
            <a:r>
              <a:rPr lang="sv-SE" sz="1200" b="1" kern="1200" baseline="0" dirty="0" smtClean="0">
                <a:solidFill>
                  <a:schemeClr val="tx1"/>
                </a:solidFill>
                <a:effectLst/>
                <a:latin typeface="+mn-lt"/>
                <a:ea typeface="+mn-ea"/>
                <a:cs typeface="+mn-cs"/>
              </a:rPr>
              <a:t>Regioner och kommuner </a:t>
            </a:r>
            <a:r>
              <a:rPr lang="sv-SE" sz="1200" b="1" kern="1200" baseline="0" dirty="0" smtClean="0">
                <a:solidFill>
                  <a:schemeClr val="tx1"/>
                </a:solidFill>
                <a:effectLst/>
                <a:latin typeface="+mn-lt"/>
                <a:ea typeface="+mn-ea"/>
                <a:cs typeface="+mn-cs"/>
              </a:rPr>
              <a:t>behöver hitta ett sätt att arbeta mer tillsammans med utgångspunkt i </a:t>
            </a:r>
            <a:r>
              <a:rPr lang="sv-SE" sz="1200" b="1" kern="1200" baseline="0" dirty="0" smtClean="0">
                <a:solidFill>
                  <a:schemeClr val="tx1"/>
                </a:solidFill>
                <a:effectLst/>
                <a:latin typeface="+mn-lt"/>
                <a:ea typeface="+mn-ea"/>
                <a:cs typeface="+mn-cs"/>
              </a:rPr>
              <a:t>att använda sig </a:t>
            </a:r>
            <a:r>
              <a:rPr lang="sv-SE" sz="1200" b="1" kern="1200" baseline="0" dirty="0" smtClean="0">
                <a:solidFill>
                  <a:schemeClr val="tx1"/>
                </a:solidFill>
                <a:effectLst/>
                <a:latin typeface="+mn-lt"/>
                <a:ea typeface="+mn-ea"/>
                <a:cs typeface="+mn-cs"/>
              </a:rPr>
              <a:t>av stöd, vård och behandlingar som </a:t>
            </a:r>
            <a:r>
              <a:rPr lang="sv-SE" sz="1200" b="1" kern="1200" baseline="0" dirty="0" smtClean="0">
                <a:solidFill>
                  <a:schemeClr val="tx1"/>
                </a:solidFill>
                <a:effectLst/>
                <a:latin typeface="+mn-lt"/>
                <a:ea typeface="+mn-ea"/>
                <a:cs typeface="+mn-cs"/>
              </a:rPr>
              <a:t>det finns evidens </a:t>
            </a:r>
            <a:r>
              <a:rPr lang="sv-SE" sz="1200" b="1" kern="1200" baseline="0" dirty="0" smtClean="0">
                <a:solidFill>
                  <a:schemeClr val="tx1"/>
                </a:solidFill>
                <a:effectLst/>
                <a:latin typeface="+mn-lt"/>
                <a:ea typeface="+mn-ea"/>
                <a:cs typeface="+mn-cs"/>
              </a:rPr>
              <a:t>för. </a:t>
            </a:r>
          </a:p>
          <a:p>
            <a:endParaRPr lang="sv-SE" sz="1200" b="1" kern="1200" baseline="0" dirty="0" smtClean="0">
              <a:solidFill>
                <a:schemeClr val="tx1"/>
              </a:solidFill>
              <a:effectLst/>
              <a:latin typeface="+mn-lt"/>
              <a:ea typeface="+mn-ea"/>
              <a:cs typeface="+mn-cs"/>
            </a:endParaRPr>
          </a:p>
          <a:p>
            <a:r>
              <a:rPr lang="sv-SE" sz="1200" b="1" kern="1200" baseline="0" dirty="0" smtClean="0">
                <a:solidFill>
                  <a:schemeClr val="tx1"/>
                </a:solidFill>
                <a:effectLst/>
                <a:latin typeface="+mn-lt"/>
                <a:ea typeface="+mn-ea"/>
                <a:cs typeface="+mn-cs"/>
              </a:rPr>
              <a:t>Syftet; </a:t>
            </a:r>
            <a:r>
              <a:rPr lang="sv-SE" sz="1200" kern="1200" dirty="0" smtClean="0">
                <a:solidFill>
                  <a:schemeClr val="tx1"/>
                </a:solidFill>
                <a:effectLst/>
                <a:latin typeface="+mn-lt"/>
                <a:ea typeface="+mn-ea"/>
                <a:cs typeface="+mn-cs"/>
              </a:rPr>
              <a:t>Utgångspunkten för innehållet i VIP är vad individen behöver i mötet med olika verksamheter. Hela syftet och grundtanken med VIP är att individen ska få bästa möjliga vård, stöd och behandling. </a:t>
            </a:r>
          </a:p>
          <a:p>
            <a:r>
              <a:rPr lang="sv-SE" sz="1200" kern="1200" dirty="0" smtClean="0">
                <a:solidFill>
                  <a:schemeClr val="tx1"/>
                </a:solidFill>
                <a:effectLst/>
                <a:latin typeface="+mn-lt"/>
                <a:ea typeface="+mn-ea"/>
                <a:cs typeface="+mn-cs"/>
              </a:rPr>
              <a:t> </a:t>
            </a:r>
          </a:p>
          <a:p>
            <a:r>
              <a:rPr lang="sv-SE" sz="1200" kern="1200" dirty="0" smtClean="0">
                <a:solidFill>
                  <a:schemeClr val="tx1"/>
                </a:solidFill>
                <a:effectLst/>
                <a:latin typeface="+mn-lt"/>
                <a:ea typeface="+mn-ea"/>
                <a:cs typeface="+mn-cs"/>
              </a:rPr>
              <a:t>Vården ska vara</a:t>
            </a:r>
            <a:r>
              <a:rPr lang="sv-SE" sz="1200" b="1" kern="1200" dirty="0" smtClean="0">
                <a:solidFill>
                  <a:schemeClr val="tx1"/>
                </a:solidFill>
                <a:effectLst/>
                <a:latin typeface="+mn-lt"/>
                <a:ea typeface="+mn-ea"/>
                <a:cs typeface="+mn-cs"/>
              </a:rPr>
              <a:t> jämlik </a:t>
            </a:r>
            <a:r>
              <a:rPr lang="sv-SE" sz="1200" kern="1200" dirty="0" smtClean="0">
                <a:solidFill>
                  <a:schemeClr val="tx1"/>
                </a:solidFill>
                <a:effectLst/>
                <a:latin typeface="+mn-lt"/>
                <a:ea typeface="+mn-ea"/>
                <a:cs typeface="+mn-cs"/>
              </a:rPr>
              <a:t>– det vill säga i högre grad än vad det är nu vara mer lik över hela landet. Vården ska ske i </a:t>
            </a:r>
            <a:r>
              <a:rPr lang="sv-SE" sz="1200" b="1" kern="1200" dirty="0" smtClean="0">
                <a:solidFill>
                  <a:schemeClr val="tx1"/>
                </a:solidFill>
                <a:effectLst/>
                <a:latin typeface="+mn-lt"/>
                <a:ea typeface="+mn-ea"/>
                <a:cs typeface="+mn-cs"/>
              </a:rPr>
              <a:t>samverkan</a:t>
            </a:r>
            <a:r>
              <a:rPr lang="sv-SE" sz="1200" kern="1200" dirty="0" smtClean="0">
                <a:solidFill>
                  <a:schemeClr val="tx1"/>
                </a:solidFill>
                <a:effectLst/>
                <a:latin typeface="+mn-lt"/>
                <a:ea typeface="+mn-ea"/>
                <a:cs typeface="+mn-cs"/>
              </a:rPr>
              <a:t> och individen måste </a:t>
            </a:r>
            <a:r>
              <a:rPr lang="sv-SE" sz="1200" b="1" kern="1200" dirty="0" smtClean="0">
                <a:solidFill>
                  <a:schemeClr val="tx1"/>
                </a:solidFill>
                <a:effectLst/>
                <a:latin typeface="+mn-lt"/>
                <a:ea typeface="+mn-ea"/>
                <a:cs typeface="+mn-cs"/>
              </a:rPr>
              <a:t>vara delaktig</a:t>
            </a:r>
            <a:r>
              <a:rPr lang="sv-SE" sz="1200" kern="1200" dirty="0" smtClean="0">
                <a:solidFill>
                  <a:schemeClr val="tx1"/>
                </a:solidFill>
                <a:effectLst/>
                <a:latin typeface="+mn-lt"/>
                <a:ea typeface="+mn-ea"/>
                <a:cs typeface="+mn-cs"/>
              </a:rPr>
              <a:t>. </a:t>
            </a:r>
          </a:p>
          <a:p>
            <a:endParaRPr lang="sv-SE"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sv-SE" sz="1200" kern="1200" baseline="0" dirty="0" smtClean="0">
                <a:solidFill>
                  <a:schemeClr val="tx1"/>
                </a:solidFill>
                <a:effectLst/>
                <a:latin typeface="+mn-lt"/>
                <a:ea typeface="+mn-ea"/>
                <a:cs typeface="+mn-cs"/>
              </a:rPr>
              <a:t>Regionerna och kommunerna </a:t>
            </a:r>
            <a:r>
              <a:rPr lang="sv-SE" sz="1200" kern="1200" dirty="0" smtClean="0">
                <a:solidFill>
                  <a:schemeClr val="tx1"/>
                </a:solidFill>
                <a:effectLst/>
                <a:latin typeface="+mn-lt"/>
                <a:ea typeface="+mn-ea"/>
                <a:cs typeface="+mn-cs"/>
              </a:rPr>
              <a:t>har ett gemensamt ansvar för våra</a:t>
            </a:r>
            <a:r>
              <a:rPr lang="sv-SE" sz="1200" kern="1200" baseline="0" dirty="0" smtClean="0">
                <a:solidFill>
                  <a:schemeClr val="tx1"/>
                </a:solidFill>
                <a:effectLst/>
                <a:latin typeface="+mn-lt"/>
                <a:ea typeface="+mn-ea"/>
                <a:cs typeface="+mn-cs"/>
              </a:rPr>
              <a:t> medborgares hälsa och mående. </a:t>
            </a:r>
            <a:r>
              <a:rPr lang="sv-SE" sz="1200" kern="1200" dirty="0" smtClean="0">
                <a:solidFill>
                  <a:schemeClr val="tx1"/>
                </a:solidFill>
                <a:effectLst/>
                <a:latin typeface="+mn-lt"/>
                <a:ea typeface="+mn-ea"/>
                <a:cs typeface="+mn-cs"/>
              </a:rPr>
              <a:t>Detta är det första försöket i Sveriges historia att skapa ett gemensamt kunskapssystem där både kommuner och regioner omfattas av samma kunskapsstöd. Det är en första ansats till att på nationell nivå skapa en gemensam grund för hur vi kan förstå varandras verksamheter och förhålla oss till detta. </a:t>
            </a:r>
          </a:p>
          <a:p>
            <a:pPr marL="0" marR="0" lvl="0" indent="0" algn="l" defTabSz="914400" rtl="0" eaLnBrk="1" fontAlgn="auto" latinLnBrk="0" hangingPunct="1">
              <a:lnSpc>
                <a:spcPct val="100000"/>
              </a:lnSpc>
              <a:spcBef>
                <a:spcPts val="0"/>
              </a:spcBef>
              <a:spcAft>
                <a:spcPts val="0"/>
              </a:spcAft>
              <a:buClrTx/>
              <a:buSzTx/>
              <a:buFontTx/>
              <a:buNone/>
              <a:tabLst/>
              <a:defRPr/>
            </a:pPr>
            <a:endParaRPr lang="sv-SE"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sv-SE" sz="1200" kern="1200" dirty="0" smtClean="0">
                <a:solidFill>
                  <a:schemeClr val="tx1"/>
                </a:solidFill>
                <a:effectLst/>
                <a:latin typeface="+mn-lt"/>
                <a:ea typeface="+mn-ea"/>
                <a:cs typeface="+mn-cs"/>
              </a:rPr>
              <a:t>Det</a:t>
            </a:r>
            <a:r>
              <a:rPr lang="sv-SE" sz="1200" kern="1200" baseline="0" dirty="0" smtClean="0">
                <a:solidFill>
                  <a:schemeClr val="tx1"/>
                </a:solidFill>
                <a:effectLst/>
                <a:latin typeface="+mn-lt"/>
                <a:ea typeface="+mn-ea"/>
                <a:cs typeface="+mn-cs"/>
              </a:rPr>
              <a:t> allra mesta i vård- och insatsprogrammen är saker som vi redan gör i vår verksamheter. </a:t>
            </a:r>
            <a:r>
              <a:rPr lang="sv-SE" sz="1200" kern="1200" dirty="0" smtClean="0">
                <a:solidFill>
                  <a:schemeClr val="tx1"/>
                </a:solidFill>
                <a:effectLst/>
                <a:latin typeface="+mn-lt"/>
                <a:ea typeface="+mn-ea"/>
                <a:cs typeface="+mn-cs"/>
              </a:rPr>
              <a:t>Inom olika verksamheter i Sverige ligger</a:t>
            </a:r>
            <a:r>
              <a:rPr lang="sv-SE" sz="1200" kern="1200" baseline="0" dirty="0" smtClean="0">
                <a:solidFill>
                  <a:schemeClr val="tx1"/>
                </a:solidFill>
                <a:effectLst/>
                <a:latin typeface="+mn-lt"/>
                <a:ea typeface="+mn-ea"/>
                <a:cs typeface="+mn-cs"/>
              </a:rPr>
              <a:t> vi </a:t>
            </a:r>
            <a:r>
              <a:rPr lang="sv-SE" sz="1200" kern="1200" dirty="0" smtClean="0">
                <a:solidFill>
                  <a:schemeClr val="tx1"/>
                </a:solidFill>
                <a:effectLst/>
                <a:latin typeface="+mn-lt"/>
                <a:ea typeface="+mn-ea"/>
                <a:cs typeface="+mn-cs"/>
              </a:rPr>
              <a:t>ganska långt fram vad gäller</a:t>
            </a:r>
            <a:r>
              <a:rPr lang="sv-SE" sz="1200" kern="1200" baseline="0" dirty="0" smtClean="0">
                <a:solidFill>
                  <a:schemeClr val="tx1"/>
                </a:solidFill>
                <a:effectLst/>
                <a:latin typeface="+mn-lt"/>
                <a:ea typeface="+mn-ea"/>
                <a:cs typeface="+mn-cs"/>
              </a:rPr>
              <a:t> att arbeta efter evidens </a:t>
            </a:r>
            <a:r>
              <a:rPr lang="sv-SE" sz="1200" kern="1200" dirty="0" smtClean="0">
                <a:solidFill>
                  <a:schemeClr val="tx1"/>
                </a:solidFill>
                <a:effectLst/>
                <a:latin typeface="+mn-lt"/>
                <a:ea typeface="+mn-ea"/>
                <a:cs typeface="+mn-cs"/>
              </a:rPr>
              <a:t>och har en god kunskap. Kunskapssystemet baseras mycket på det man redan vet och</a:t>
            </a:r>
            <a:r>
              <a:rPr lang="sv-SE" sz="1200" kern="1200" baseline="0" dirty="0" smtClean="0">
                <a:solidFill>
                  <a:schemeClr val="tx1"/>
                </a:solidFill>
                <a:effectLst/>
                <a:latin typeface="+mn-lt"/>
                <a:ea typeface="+mn-ea"/>
                <a:cs typeface="+mn-cs"/>
              </a:rPr>
              <a:t> gör</a:t>
            </a:r>
            <a:r>
              <a:rPr lang="sv-SE" sz="1200" kern="1200" dirty="0" smtClean="0">
                <a:solidFill>
                  <a:schemeClr val="tx1"/>
                </a:solidFill>
                <a:effectLst/>
                <a:latin typeface="+mn-lt"/>
                <a:ea typeface="+mn-ea"/>
                <a:cs typeface="+mn-cs"/>
              </a:rPr>
              <a:t> – för många</a:t>
            </a:r>
            <a:r>
              <a:rPr lang="sv-SE" sz="1200" kern="1200" baseline="0" dirty="0" smtClean="0">
                <a:solidFill>
                  <a:schemeClr val="tx1"/>
                </a:solidFill>
                <a:effectLst/>
                <a:latin typeface="+mn-lt"/>
                <a:ea typeface="+mn-ea"/>
                <a:cs typeface="+mn-cs"/>
              </a:rPr>
              <a:t> av er kommer innehållet inte vara något nytt. Det som är nytt är HUR det är samlat, att det riktar sig till flera verksamheter samt till medborgaren och att det </a:t>
            </a:r>
            <a:r>
              <a:rPr lang="sv-SE" sz="1200" kern="1200" dirty="0" smtClean="0">
                <a:solidFill>
                  <a:schemeClr val="tx1"/>
                </a:solidFill>
                <a:effectLst/>
                <a:latin typeface="+mn-lt"/>
                <a:ea typeface="+mn-ea"/>
                <a:cs typeface="+mn-cs"/>
              </a:rPr>
              <a:t>har tagits fram i samverkan</a:t>
            </a:r>
            <a:r>
              <a:rPr lang="sv-SE" sz="1200" kern="1200" baseline="0" dirty="0" smtClean="0">
                <a:solidFill>
                  <a:schemeClr val="tx1"/>
                </a:solidFill>
                <a:effectLst/>
                <a:latin typeface="+mn-lt"/>
                <a:ea typeface="+mn-ea"/>
                <a:cs typeface="+mn-cs"/>
              </a:rPr>
              <a:t> </a:t>
            </a:r>
            <a:r>
              <a:rPr lang="sv-SE" sz="1200" kern="1200" dirty="0" smtClean="0">
                <a:solidFill>
                  <a:schemeClr val="tx1"/>
                </a:solidFill>
                <a:effectLst/>
                <a:latin typeface="+mn-lt"/>
                <a:ea typeface="+mn-ea"/>
                <a:cs typeface="+mn-cs"/>
              </a:rPr>
              <a:t>för att lyfta olika verksamheters perspektiv och skapa en förståelse för varandras verksamheter.</a:t>
            </a:r>
          </a:p>
          <a:p>
            <a:pPr marL="0" marR="0" lvl="0" indent="0" algn="l" defTabSz="914400" rtl="0" eaLnBrk="1" fontAlgn="auto" latinLnBrk="0" hangingPunct="1">
              <a:lnSpc>
                <a:spcPct val="100000"/>
              </a:lnSpc>
              <a:spcBef>
                <a:spcPts val="0"/>
              </a:spcBef>
              <a:spcAft>
                <a:spcPts val="0"/>
              </a:spcAft>
              <a:buClrTx/>
              <a:buSzTx/>
              <a:buFontTx/>
              <a:buNone/>
              <a:tabLst/>
              <a:defRPr/>
            </a:pPr>
            <a:endParaRPr lang="sv-SE" sz="1200" kern="1200" dirty="0" smtClean="0">
              <a:solidFill>
                <a:schemeClr val="tx1"/>
              </a:solidFill>
              <a:effectLst/>
              <a:latin typeface="+mn-lt"/>
              <a:ea typeface="+mn-ea"/>
              <a:cs typeface="+mn-cs"/>
            </a:endParaRPr>
          </a:p>
          <a:p>
            <a:r>
              <a:rPr lang="sv-SE" b="1" dirty="0" smtClean="0"/>
              <a:t>Så vad är det för något? VISA VERKTYGET – www.vardochinsats.se </a:t>
            </a:r>
          </a:p>
          <a:p>
            <a:endParaRPr lang="sv-SE" b="1" dirty="0" smtClean="0"/>
          </a:p>
          <a:p>
            <a:r>
              <a:rPr lang="sv-SE" b="1" dirty="0" smtClean="0"/>
              <a:t>NÄR DU SÄGER DET SOM KOMMER HÄRNEDAN SÅ SKA DU SAMTIDIGT VISA NÅGRA AV FUNKTIONERNA PÅ HEMSIDAN.</a:t>
            </a:r>
            <a:r>
              <a:rPr lang="sv-SE" b="1" baseline="0" dirty="0" smtClean="0"/>
              <a:t> </a:t>
            </a:r>
          </a:p>
          <a:p>
            <a:endParaRPr lang="sv-SE" b="1" dirty="0" smtClean="0"/>
          </a:p>
          <a:p>
            <a:r>
              <a:rPr lang="sv-SE" b="1" dirty="0" smtClean="0"/>
              <a:t>Informationen på sidan är faktagranskad</a:t>
            </a:r>
            <a:r>
              <a:rPr lang="sv-SE" b="1" baseline="0" dirty="0" smtClean="0"/>
              <a:t> och är under ständig uppbyggnad och utveckling. Det baseras på nationella riktlinjer men har anpassats så att det ska bli mer tillgängligt för alla. </a:t>
            </a:r>
            <a:r>
              <a:rPr lang="sv-SE" sz="1200" kern="1200" dirty="0" smtClean="0">
                <a:solidFill>
                  <a:schemeClr val="tx1"/>
                </a:solidFill>
                <a:effectLst/>
                <a:latin typeface="+mn-lt"/>
                <a:ea typeface="+mn-ea"/>
                <a:cs typeface="+mn-cs"/>
              </a:rPr>
              <a:t>Tanken med Vård- och insatsprogram är att det på ett lätt sätt, tex via dator eller smartphone, kunna ge rätt kunskap till personal att använda i mötet med individen. Man får kort och koncis info – kan ställa in vad man ska söka på, vilken yrkesgrupp man är, vilken verksamhet man befinner sig i och på så sätt få riktad och konkret information om vad just jag utifrån min profession behöver ha med</a:t>
            </a:r>
            <a:r>
              <a:rPr lang="sv-SE" sz="1200" b="0" u="none" kern="1200" dirty="0" smtClean="0">
                <a:solidFill>
                  <a:schemeClr val="tx1"/>
                </a:solidFill>
                <a:effectLst/>
                <a:latin typeface="+mn-lt"/>
                <a:ea typeface="+mn-ea"/>
                <a:cs typeface="+mn-cs"/>
              </a:rPr>
              <a:t> </a:t>
            </a:r>
            <a:r>
              <a:rPr lang="sv-SE" sz="1200" b="0" u="none" kern="1200" dirty="0" smtClean="0">
                <a:solidFill>
                  <a:srgbClr val="FF0000"/>
                </a:solidFill>
                <a:effectLst/>
                <a:latin typeface="+mn-lt"/>
                <a:ea typeface="+mn-ea"/>
                <a:cs typeface="+mn-cs"/>
              </a:rPr>
              <a:t>mig</a:t>
            </a:r>
            <a:r>
              <a:rPr lang="sv-SE" sz="1200" b="0" u="none" kern="1200" dirty="0" smtClean="0">
                <a:solidFill>
                  <a:schemeClr val="tx1"/>
                </a:solidFill>
                <a:effectLst/>
                <a:latin typeface="+mn-lt"/>
                <a:ea typeface="+mn-ea"/>
                <a:cs typeface="+mn-cs"/>
              </a:rPr>
              <a:t> </a:t>
            </a:r>
            <a:r>
              <a:rPr lang="sv-SE" sz="1200" kern="1200" dirty="0" smtClean="0">
                <a:solidFill>
                  <a:schemeClr val="tx1"/>
                </a:solidFill>
                <a:effectLst/>
                <a:latin typeface="+mn-lt"/>
                <a:ea typeface="+mn-ea"/>
                <a:cs typeface="+mn-cs"/>
              </a:rPr>
              <a:t>i mötet med individen. </a:t>
            </a:r>
          </a:p>
          <a:p>
            <a:r>
              <a:rPr lang="sv-SE" sz="1200" kern="1200" dirty="0" smtClean="0">
                <a:solidFill>
                  <a:schemeClr val="tx1"/>
                </a:solidFill>
                <a:effectLst/>
                <a:latin typeface="+mn-lt"/>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lang="sv-SE" sz="1200" kern="1200" dirty="0" smtClean="0">
                <a:solidFill>
                  <a:schemeClr val="tx1"/>
                </a:solidFill>
                <a:effectLst/>
                <a:latin typeface="+mn-lt"/>
                <a:ea typeface="+mn-ea"/>
                <a:cs typeface="+mn-cs"/>
              </a:rPr>
              <a:t>Jag kan ge information om vad individen kan förvänta sig i nästa steg – vem kan hen vända sig till och vad händer då? Om jag vill fördjupa mig eller läsa mer så har jag länkar – till exempel till Socialstyrelsen. Jag kan också se hur kunskapsläget och forskningen ser ut kopplat till de olika insatser och behandlingar som föreslås. </a:t>
            </a:r>
            <a:r>
              <a:rPr lang="sv-SE" baseline="0" dirty="0" smtClean="0"/>
              <a:t>Det finns också olika prioriteringar, det som ska finnas, bör erbjudas eller</a:t>
            </a:r>
            <a:r>
              <a:rPr lang="sv-SE" b="1" u="sng" baseline="0" dirty="0" smtClean="0"/>
              <a:t> </a:t>
            </a:r>
            <a:r>
              <a:rPr lang="sv-SE" b="0" u="none" baseline="0" dirty="0" smtClean="0"/>
              <a:t>finnas och kan erbjudas eller finnas.</a:t>
            </a:r>
            <a:r>
              <a:rPr lang="sv-SE" b="1" u="sng" baseline="0" dirty="0" smtClean="0"/>
              <a:t> </a:t>
            </a:r>
            <a:r>
              <a:rPr lang="sv-SE" baseline="0" dirty="0" smtClean="0"/>
              <a:t>Prioriteringarna utgår från socialstyrelsens prioriteringar i sina nationella riktlinjer och baseras på lagkrav, riktlinjer, rekommendationer samt vad aktuell forskning visar.</a:t>
            </a:r>
            <a:endParaRPr lang="sv-SE" b="1" dirty="0" smtClean="0"/>
          </a:p>
          <a:p>
            <a:r>
              <a:rPr lang="sv-SE" b="1" dirty="0" smtClean="0"/>
              <a:t> </a:t>
            </a:r>
          </a:p>
          <a:p>
            <a:r>
              <a:rPr lang="sv-SE" b="1" dirty="0" smtClean="0"/>
              <a:t>Vi kommer snart</a:t>
            </a:r>
            <a:r>
              <a:rPr lang="sv-SE" b="1" baseline="0" dirty="0" smtClean="0"/>
              <a:t> att jobba lite mer med verktyget men först ska vi visa en film med Ing-Marie Wieselgren.</a:t>
            </a:r>
            <a:endParaRPr lang="sv-SE" b="1" dirty="0" smtClean="0"/>
          </a:p>
          <a:p>
            <a:endParaRPr lang="sv-SE" b="1" dirty="0" smtClean="0"/>
          </a:p>
        </p:txBody>
      </p:sp>
      <p:sp>
        <p:nvSpPr>
          <p:cNvPr id="4" name="Platshållare för bildnummer 3"/>
          <p:cNvSpPr>
            <a:spLocks noGrp="1"/>
          </p:cNvSpPr>
          <p:nvPr>
            <p:ph type="sldNum" sz="quarter" idx="10"/>
          </p:nvPr>
        </p:nvSpPr>
        <p:spPr/>
        <p:txBody>
          <a:bodyPr/>
          <a:lstStyle/>
          <a:p>
            <a:fld id="{C8AED3C7-0D5C-4288-AA1F-0653BA5DB7A6}" type="slidenum">
              <a:rPr lang="sv-SE" smtClean="0"/>
              <a:t>1</a:t>
            </a:fld>
            <a:endParaRPr lang="sv-SE"/>
          </a:p>
        </p:txBody>
      </p:sp>
    </p:spTree>
    <p:extLst>
      <p:ext uri="{BB962C8B-B14F-4D97-AF65-F5344CB8AC3E}">
        <p14:creationId xmlns:p14="http://schemas.microsoft.com/office/powerpoint/2010/main" val="8157010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200" kern="1200" baseline="0" dirty="0" smtClean="0">
                <a:solidFill>
                  <a:schemeClr val="tx1"/>
                </a:solidFill>
                <a:effectLst/>
                <a:latin typeface="+mn-lt"/>
                <a:ea typeface="+mn-ea"/>
                <a:cs typeface="+mn-cs"/>
              </a:rPr>
              <a:t>I filmen, som är ungefär 7min, kommer Ing-Marie berätta om syftet, bakgrunden och framtagandet av </a:t>
            </a:r>
            <a:r>
              <a:rPr lang="sv-SE" sz="1200" kern="1200" baseline="0" dirty="0" err="1" smtClean="0">
                <a:solidFill>
                  <a:schemeClr val="tx1"/>
                </a:solidFill>
                <a:effectLst/>
                <a:latin typeface="+mn-lt"/>
                <a:ea typeface="+mn-ea"/>
                <a:cs typeface="+mn-cs"/>
              </a:rPr>
              <a:t>VIParna</a:t>
            </a:r>
            <a:r>
              <a:rPr lang="sv-SE" sz="1200" kern="1200" baseline="0" dirty="0" smtClean="0">
                <a:solidFill>
                  <a:schemeClr val="tx1"/>
                </a:solidFill>
                <a:effectLst/>
                <a:latin typeface="+mn-lt"/>
                <a:ea typeface="+mn-ea"/>
                <a:cs typeface="+mn-cs"/>
              </a:rPr>
              <a:t>. Den</a:t>
            </a:r>
            <a:r>
              <a:rPr lang="sv-SE" sz="1200" b="0" u="none" kern="1200" baseline="0" dirty="0" smtClean="0">
                <a:solidFill>
                  <a:schemeClr val="tx1"/>
                </a:solidFill>
                <a:effectLst/>
                <a:latin typeface="+mn-lt"/>
                <a:ea typeface="+mn-ea"/>
                <a:cs typeface="+mn-cs"/>
              </a:rPr>
              <a:t> </a:t>
            </a:r>
            <a:r>
              <a:rPr lang="sv-SE" sz="1200" b="0" u="none" kern="1200" baseline="0" dirty="0" smtClean="0">
                <a:solidFill>
                  <a:srgbClr val="FF0000"/>
                </a:solidFill>
                <a:effectLst/>
                <a:latin typeface="+mn-lt"/>
                <a:ea typeface="+mn-ea"/>
                <a:cs typeface="+mn-cs"/>
              </a:rPr>
              <a:t>är</a:t>
            </a:r>
            <a:r>
              <a:rPr lang="sv-SE" sz="1200" b="0" u="none" kern="1200" baseline="0" dirty="0" smtClean="0">
                <a:solidFill>
                  <a:schemeClr val="tx1"/>
                </a:solidFill>
                <a:effectLst/>
                <a:latin typeface="+mn-lt"/>
                <a:ea typeface="+mn-ea"/>
                <a:cs typeface="+mn-cs"/>
              </a:rPr>
              <a:t> </a:t>
            </a:r>
            <a:r>
              <a:rPr lang="sv-SE" sz="1200" kern="1200" baseline="0" dirty="0" smtClean="0">
                <a:solidFill>
                  <a:schemeClr val="tx1"/>
                </a:solidFill>
                <a:effectLst/>
                <a:latin typeface="+mn-lt"/>
                <a:ea typeface="+mn-ea"/>
                <a:cs typeface="+mn-cs"/>
              </a:rPr>
              <a:t>ungefär 3 år gammal men är fortfarande en bra film att börja att titta på. Sedan hon gjorde denna film har det hunnit hända en del, till exempel är alla </a:t>
            </a:r>
            <a:r>
              <a:rPr lang="sv-SE" sz="1200" kern="1200" baseline="0" dirty="0" err="1" smtClean="0">
                <a:solidFill>
                  <a:schemeClr val="tx1"/>
                </a:solidFill>
                <a:effectLst/>
                <a:latin typeface="+mn-lt"/>
                <a:ea typeface="+mn-ea"/>
                <a:cs typeface="+mn-cs"/>
              </a:rPr>
              <a:t>VIPar</a:t>
            </a:r>
            <a:r>
              <a:rPr lang="sv-SE" sz="1200" kern="1200" baseline="0" dirty="0" smtClean="0">
                <a:solidFill>
                  <a:schemeClr val="tx1"/>
                </a:solidFill>
                <a:effectLst/>
                <a:latin typeface="+mn-lt"/>
                <a:ea typeface="+mn-ea"/>
                <a:cs typeface="+mn-cs"/>
              </a:rPr>
              <a:t> lanserade och nu fortsätter arbetet med att förvalta och uppdatera vård- och insatsprogrammen… Varsågoda!</a:t>
            </a:r>
          </a:p>
          <a:p>
            <a:pPr marL="0" marR="0" lvl="0" indent="0" algn="l" defTabSz="914400" rtl="0" eaLnBrk="1" fontAlgn="auto" latinLnBrk="0" hangingPunct="1">
              <a:lnSpc>
                <a:spcPct val="100000"/>
              </a:lnSpc>
              <a:spcBef>
                <a:spcPts val="0"/>
              </a:spcBef>
              <a:spcAft>
                <a:spcPts val="0"/>
              </a:spcAft>
              <a:buClrTx/>
              <a:buSzTx/>
              <a:buFontTx/>
              <a:buNone/>
              <a:tabLst/>
              <a:defRPr/>
            </a:pPr>
            <a:endParaRPr lang="sv-SE" sz="1200" kern="1200" baseline="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sv-SE" sz="1200" kern="1200" baseline="0" dirty="0" smtClean="0">
                <a:solidFill>
                  <a:schemeClr val="tx1"/>
                </a:solidFill>
                <a:effectLst/>
                <a:latin typeface="+mn-lt"/>
                <a:ea typeface="+mn-ea"/>
                <a:cs typeface="+mn-cs"/>
              </a:rPr>
              <a:t>Filmerna riktar sig till olika verksamheter;</a:t>
            </a:r>
          </a:p>
          <a:p>
            <a:pPr marL="0" marR="0" lvl="0" indent="0" algn="l" defTabSz="914400" rtl="0" eaLnBrk="1" fontAlgn="auto" latinLnBrk="0" hangingPunct="1">
              <a:lnSpc>
                <a:spcPct val="100000"/>
              </a:lnSpc>
              <a:spcBef>
                <a:spcPts val="0"/>
              </a:spcBef>
              <a:spcAft>
                <a:spcPts val="0"/>
              </a:spcAft>
              <a:buClrTx/>
              <a:buSzTx/>
              <a:buFontTx/>
              <a:buNone/>
              <a:tabLst/>
              <a:defRPr/>
            </a:pPr>
            <a:endParaRPr lang="sv-SE" sz="1200" kern="1200" baseline="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sv-SE" sz="1200" kern="1200" baseline="0" dirty="0" smtClean="0">
                <a:solidFill>
                  <a:schemeClr val="tx1"/>
                </a:solidFill>
                <a:effectLst/>
                <a:latin typeface="+mn-lt"/>
                <a:ea typeface="+mn-ea"/>
                <a:cs typeface="+mn-cs"/>
              </a:rPr>
              <a:t>Hälso- </a:t>
            </a:r>
            <a:r>
              <a:rPr lang="sv-SE" sz="1200" kern="1200" baseline="0" dirty="0" smtClean="0">
                <a:solidFill>
                  <a:schemeClr val="tx1"/>
                </a:solidFill>
                <a:effectLst/>
                <a:latin typeface="+mn-lt"/>
                <a:ea typeface="+mn-ea"/>
                <a:cs typeface="+mn-cs"/>
              </a:rPr>
              <a:t>och sjukvård</a:t>
            </a:r>
          </a:p>
          <a:p>
            <a:pPr marL="0" marR="0" lvl="0" indent="0" algn="l" defTabSz="914400" rtl="0" eaLnBrk="1" fontAlgn="auto" latinLnBrk="0" hangingPunct="1">
              <a:lnSpc>
                <a:spcPct val="100000"/>
              </a:lnSpc>
              <a:spcBef>
                <a:spcPts val="0"/>
              </a:spcBef>
              <a:spcAft>
                <a:spcPts val="0"/>
              </a:spcAft>
              <a:buClrTx/>
              <a:buSzTx/>
              <a:buFontTx/>
              <a:buNone/>
              <a:tabLst/>
              <a:defRPr/>
            </a:pPr>
            <a:endParaRPr lang="sv-SE" sz="1200" kern="1200" baseline="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sv-SE" sz="1200" kern="1200" baseline="0" dirty="0" smtClean="0">
                <a:solidFill>
                  <a:schemeClr val="tx1"/>
                </a:solidFill>
                <a:effectLst/>
                <a:latin typeface="+mn-lt"/>
                <a:ea typeface="+mn-ea"/>
                <a:cs typeface="+mn-cs"/>
              </a:rPr>
              <a:t>Socialtjänst</a:t>
            </a:r>
            <a:r>
              <a:rPr lang="sv-SE" sz="1200" kern="1200" baseline="0" dirty="0" smtClean="0">
                <a:solidFill>
                  <a:schemeClr val="tx1"/>
                </a:solidFill>
                <a:effectLst/>
                <a:latin typeface="+mn-lt"/>
                <a:ea typeface="+mn-ea"/>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lang="sv-SE" sz="1200" kern="1200" baseline="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sv-SE" sz="1200" kern="1200" baseline="0" dirty="0" smtClean="0">
                <a:solidFill>
                  <a:schemeClr val="tx1"/>
                </a:solidFill>
                <a:effectLst/>
                <a:latin typeface="+mn-lt"/>
                <a:ea typeface="+mn-ea"/>
                <a:cs typeface="+mn-cs"/>
              </a:rPr>
              <a:t>Skola/elevhälsa</a:t>
            </a:r>
            <a:r>
              <a:rPr lang="sv-SE" sz="1200" kern="1200" baseline="0" dirty="0" smtClean="0">
                <a:solidFill>
                  <a:schemeClr val="tx1"/>
                </a:solidFill>
                <a:effectLst/>
                <a:latin typeface="+mn-lt"/>
                <a:ea typeface="+mn-ea"/>
                <a:cs typeface="+mn-cs"/>
              </a:rPr>
              <a:t>. </a:t>
            </a:r>
          </a:p>
        </p:txBody>
      </p:sp>
      <p:sp>
        <p:nvSpPr>
          <p:cNvPr id="4" name="Platshållare för bildnummer 3"/>
          <p:cNvSpPr>
            <a:spLocks noGrp="1"/>
          </p:cNvSpPr>
          <p:nvPr>
            <p:ph type="sldNum" sz="quarter" idx="10"/>
          </p:nvPr>
        </p:nvSpPr>
        <p:spPr/>
        <p:txBody>
          <a:bodyPr/>
          <a:lstStyle/>
          <a:p>
            <a:fld id="{4DDC0DE9-CF86-4429-9121-62F405AFBDFE}" type="slidenum">
              <a:rPr lang="sv-SE" smtClean="0"/>
              <a:t>2</a:t>
            </a:fld>
            <a:endParaRPr lang="sv-SE"/>
          </a:p>
        </p:txBody>
      </p:sp>
    </p:spTree>
    <p:extLst>
      <p:ext uri="{BB962C8B-B14F-4D97-AF65-F5344CB8AC3E}">
        <p14:creationId xmlns:p14="http://schemas.microsoft.com/office/powerpoint/2010/main" val="19012667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200" b="1" kern="1200" dirty="0" smtClean="0">
                <a:solidFill>
                  <a:schemeClr val="tx1"/>
                </a:solidFill>
                <a:effectLst/>
                <a:latin typeface="+mn-lt"/>
                <a:ea typeface="+mn-ea"/>
                <a:cs typeface="+mn-cs"/>
              </a:rPr>
              <a:t>I filmen pratar Ing-Marie</a:t>
            </a:r>
            <a:r>
              <a:rPr lang="sv-SE" sz="1200" b="1" kern="1200" baseline="0" dirty="0" smtClean="0">
                <a:solidFill>
                  <a:schemeClr val="tx1"/>
                </a:solidFill>
                <a:effectLst/>
                <a:latin typeface="+mn-lt"/>
                <a:ea typeface="+mn-ea"/>
                <a:cs typeface="+mn-cs"/>
              </a:rPr>
              <a:t> om nationella och regionala programområden. Hon berättar att </a:t>
            </a:r>
            <a:r>
              <a:rPr lang="sv-SE" sz="1200" b="1" kern="1200" baseline="0" dirty="0" err="1" smtClean="0">
                <a:solidFill>
                  <a:schemeClr val="tx1"/>
                </a:solidFill>
                <a:effectLst/>
                <a:latin typeface="+mn-lt"/>
                <a:ea typeface="+mn-ea"/>
                <a:cs typeface="+mn-cs"/>
              </a:rPr>
              <a:t>VIParna</a:t>
            </a:r>
            <a:r>
              <a:rPr lang="sv-SE" sz="1200" b="1" kern="1200" baseline="0" dirty="0" smtClean="0">
                <a:solidFill>
                  <a:schemeClr val="tx1"/>
                </a:solidFill>
                <a:effectLst/>
                <a:latin typeface="+mn-lt"/>
                <a:ea typeface="+mn-ea"/>
                <a:cs typeface="+mn-cs"/>
              </a:rPr>
              <a:t> kommer från Nationellt programområde för Psykisk hälsa. </a:t>
            </a:r>
            <a:r>
              <a:rPr lang="sv-SE" sz="1200" kern="1200" dirty="0" smtClean="0">
                <a:solidFill>
                  <a:schemeClr val="tx1"/>
                </a:solidFill>
                <a:effectLst/>
                <a:latin typeface="+mn-lt"/>
                <a:ea typeface="+mn-ea"/>
                <a:cs typeface="+mn-cs"/>
              </a:rPr>
              <a:t>I programområde psykisk hälsa är kommunerna delaktiga från början och därmed vänder sig </a:t>
            </a:r>
            <a:r>
              <a:rPr lang="sv-SE" sz="1200" kern="1200" dirty="0" smtClean="0">
                <a:solidFill>
                  <a:schemeClr val="tx1"/>
                </a:solidFill>
                <a:effectLst/>
                <a:latin typeface="+mn-lt"/>
                <a:ea typeface="+mn-ea"/>
                <a:cs typeface="+mn-cs"/>
              </a:rPr>
              <a:t>vård- </a:t>
            </a:r>
            <a:r>
              <a:rPr lang="sv-SE" sz="1200" kern="1200" dirty="0" smtClean="0">
                <a:solidFill>
                  <a:schemeClr val="tx1"/>
                </a:solidFill>
                <a:effectLst/>
                <a:latin typeface="+mn-lt"/>
                <a:ea typeface="+mn-ea"/>
                <a:cs typeface="+mn-cs"/>
              </a:rPr>
              <a:t>och insatsprogram även till kommunala verksamheter. Ett vård- och insatsprogram (VIP) är alltså</a:t>
            </a:r>
            <a:r>
              <a:rPr lang="sv-SE" sz="1200" kern="1200" baseline="0" dirty="0" smtClean="0">
                <a:solidFill>
                  <a:schemeClr val="tx1"/>
                </a:solidFill>
                <a:effectLst/>
                <a:latin typeface="+mn-lt"/>
                <a:ea typeface="+mn-ea"/>
                <a:cs typeface="+mn-cs"/>
              </a:rPr>
              <a:t> </a:t>
            </a:r>
            <a:r>
              <a:rPr lang="sv-SE" sz="1200" kern="1200" dirty="0" smtClean="0">
                <a:solidFill>
                  <a:schemeClr val="tx1"/>
                </a:solidFill>
                <a:effectLst/>
                <a:latin typeface="+mn-lt"/>
                <a:ea typeface="+mn-ea"/>
                <a:cs typeface="+mn-cs"/>
              </a:rPr>
              <a:t>ett exempel på ett nationellt kunskapsstöd som vänder sig till både kommuner och regioner. Det finns flera olika nationella kunskapsstöd –</a:t>
            </a:r>
            <a:r>
              <a:rPr lang="sv-SE" sz="1200" kern="1200" baseline="0" dirty="0" smtClean="0">
                <a:solidFill>
                  <a:schemeClr val="tx1"/>
                </a:solidFill>
                <a:effectLst/>
                <a:latin typeface="+mn-lt"/>
                <a:ea typeface="+mn-ea"/>
                <a:cs typeface="+mn-cs"/>
              </a:rPr>
              <a:t> till exempel Kunskapsguiden och socialstyrelsens nationella riktlinjer. </a:t>
            </a:r>
            <a:r>
              <a:rPr lang="sv-SE" sz="1200" kern="1200" dirty="0" smtClean="0">
                <a:solidFill>
                  <a:schemeClr val="tx1"/>
                </a:solidFill>
                <a:effectLst/>
                <a:latin typeface="+mn-lt"/>
                <a:ea typeface="+mn-ea"/>
                <a:cs typeface="+mn-cs"/>
              </a:rPr>
              <a:t>VIP är nära sammankopplat med de nationella riktlinjerna som skrivs</a:t>
            </a:r>
            <a:r>
              <a:rPr lang="sv-SE" sz="1200" kern="1200" baseline="0" dirty="0" smtClean="0">
                <a:solidFill>
                  <a:schemeClr val="tx1"/>
                </a:solidFill>
                <a:effectLst/>
                <a:latin typeface="+mn-lt"/>
                <a:ea typeface="+mn-ea"/>
                <a:cs typeface="+mn-cs"/>
              </a:rPr>
              <a:t> och uppdateras just nu exempelvis kring missbruk, </a:t>
            </a:r>
            <a:r>
              <a:rPr lang="sv-SE" sz="1200" kern="1200" baseline="0" dirty="0" err="1" smtClean="0">
                <a:solidFill>
                  <a:schemeClr val="tx1"/>
                </a:solidFill>
                <a:effectLst/>
                <a:latin typeface="+mn-lt"/>
                <a:ea typeface="+mn-ea"/>
                <a:cs typeface="+mn-cs"/>
              </a:rPr>
              <a:t>adhd</a:t>
            </a:r>
            <a:r>
              <a:rPr lang="sv-SE" sz="1200" kern="1200" baseline="0" dirty="0" smtClean="0">
                <a:solidFill>
                  <a:schemeClr val="tx1"/>
                </a:solidFill>
                <a:effectLst/>
                <a:latin typeface="+mn-lt"/>
                <a:ea typeface="+mn-ea"/>
                <a:cs typeface="+mn-cs"/>
              </a:rPr>
              <a:t>/autism </a:t>
            </a:r>
            <a:r>
              <a:rPr lang="sv-SE" sz="1200" kern="1200" dirty="0" smtClean="0">
                <a:solidFill>
                  <a:schemeClr val="tx1"/>
                </a:solidFill>
                <a:effectLst/>
                <a:latin typeface="+mn-lt"/>
                <a:ea typeface="+mn-ea"/>
                <a:cs typeface="+mn-cs"/>
              </a:rPr>
              <a:t>osv. I</a:t>
            </a:r>
            <a:r>
              <a:rPr lang="sv-SE" sz="1200" kern="1200" baseline="0" dirty="0" smtClean="0">
                <a:solidFill>
                  <a:schemeClr val="tx1"/>
                </a:solidFill>
                <a:effectLst/>
                <a:latin typeface="+mn-lt"/>
                <a:ea typeface="+mn-ea"/>
                <a:cs typeface="+mn-cs"/>
              </a:rPr>
              <a:t> Jönköpings län har man även andra kunskapsstyrnings-dokument, till exempel Fakta. </a:t>
            </a:r>
            <a:r>
              <a:rPr lang="sv-SE" sz="1200" i="0" kern="1200" baseline="0" dirty="0" smtClean="0">
                <a:solidFill>
                  <a:schemeClr val="tx1"/>
                </a:solidFill>
                <a:effectLst/>
                <a:latin typeface="+mn-lt"/>
                <a:ea typeface="+mn-ea"/>
                <a:cs typeface="+mn-cs"/>
              </a:rPr>
              <a:t>Det pågår arbete för att Fakta och VIP ska hänga ihop på ett bra sätt.   </a:t>
            </a:r>
            <a:endParaRPr lang="sv-SE" sz="1200" i="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sv-SE"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sv-SE" sz="1200" b="1" kern="1200" dirty="0" smtClean="0">
                <a:solidFill>
                  <a:schemeClr val="tx1"/>
                </a:solidFill>
                <a:effectLst/>
                <a:latin typeface="+mn-lt"/>
                <a:ea typeface="+mn-ea"/>
                <a:cs typeface="+mn-cs"/>
              </a:rPr>
              <a:t>I nuläget finns det 5 nationella Vård- och insatsprogram (VIP) </a:t>
            </a:r>
            <a:r>
              <a:rPr lang="sv-SE" sz="1200" kern="1200" dirty="0" smtClean="0">
                <a:solidFill>
                  <a:schemeClr val="tx1"/>
                </a:solidFill>
                <a:effectLst/>
                <a:latin typeface="+mn-lt"/>
                <a:ea typeface="+mn-ea"/>
                <a:cs typeface="+mn-cs"/>
              </a:rPr>
              <a:t>kopplat till område psykisk hälsa - Schizofreni, Självskadebeteende, Ångest/Depression, Skadligt bruk och beroende samt ADHD. </a:t>
            </a:r>
            <a:r>
              <a:rPr lang="sv-SE" sz="1200" i="0" kern="1200" dirty="0" smtClean="0">
                <a:solidFill>
                  <a:schemeClr val="tx1"/>
                </a:solidFill>
                <a:effectLst/>
                <a:latin typeface="+mn-lt"/>
                <a:ea typeface="+mn-ea"/>
                <a:cs typeface="+mn-cs"/>
              </a:rPr>
              <a:t>De</a:t>
            </a:r>
            <a:r>
              <a:rPr lang="sv-SE" sz="1200" i="0" kern="1200" baseline="0" dirty="0" smtClean="0">
                <a:solidFill>
                  <a:schemeClr val="tx1"/>
                </a:solidFill>
                <a:effectLst/>
                <a:latin typeface="+mn-lt"/>
                <a:ea typeface="+mn-ea"/>
                <a:cs typeface="+mn-cs"/>
              </a:rPr>
              <a:t> olika </a:t>
            </a:r>
            <a:r>
              <a:rPr lang="sv-SE" sz="1200" i="0" kern="1200" baseline="0" dirty="0" err="1" smtClean="0">
                <a:solidFill>
                  <a:schemeClr val="tx1"/>
                </a:solidFill>
                <a:effectLst/>
                <a:latin typeface="+mn-lt"/>
                <a:ea typeface="+mn-ea"/>
                <a:cs typeface="+mn-cs"/>
              </a:rPr>
              <a:t>VIParna</a:t>
            </a:r>
            <a:r>
              <a:rPr lang="sv-SE" sz="1200" i="0" kern="1200" baseline="0" dirty="0" smtClean="0">
                <a:solidFill>
                  <a:schemeClr val="tx1"/>
                </a:solidFill>
                <a:effectLst/>
                <a:latin typeface="+mn-lt"/>
                <a:ea typeface="+mn-ea"/>
                <a:cs typeface="+mn-cs"/>
              </a:rPr>
              <a:t> berör våra verksamheter på olika sätt – </a:t>
            </a:r>
            <a:r>
              <a:rPr lang="sv-SE" sz="1200" b="0" i="0" u="none" kern="1200" baseline="0" dirty="0" smtClean="0">
                <a:solidFill>
                  <a:schemeClr val="tx1"/>
                </a:solidFill>
                <a:effectLst/>
                <a:latin typeface="+mn-lt"/>
                <a:ea typeface="+mn-ea"/>
                <a:cs typeface="+mn-cs"/>
              </a:rPr>
              <a:t>skola/elevhälsa kanske inte så ofta kommer i kontakt med Schizofreni men däremot är </a:t>
            </a:r>
            <a:r>
              <a:rPr lang="sv-SE" sz="1200" b="0" i="0" u="none" kern="1200" baseline="0" dirty="0" err="1" smtClean="0">
                <a:solidFill>
                  <a:schemeClr val="tx1"/>
                </a:solidFill>
                <a:effectLst/>
                <a:latin typeface="+mn-lt"/>
                <a:ea typeface="+mn-ea"/>
                <a:cs typeface="+mn-cs"/>
              </a:rPr>
              <a:t>Adhd</a:t>
            </a:r>
            <a:r>
              <a:rPr lang="sv-SE" sz="1200" b="0" i="0" u="none" kern="1200" baseline="0" dirty="0" smtClean="0">
                <a:solidFill>
                  <a:schemeClr val="tx1"/>
                </a:solidFill>
                <a:effectLst/>
                <a:latin typeface="+mn-lt"/>
                <a:ea typeface="+mn-ea"/>
                <a:cs typeface="+mn-cs"/>
              </a:rPr>
              <a:t> väldigt relevant. </a:t>
            </a:r>
            <a:endParaRPr lang="sv-SE" sz="1200" i="0" kern="1200" baseline="0" dirty="0" smtClean="0">
              <a:solidFill>
                <a:schemeClr val="tx1"/>
              </a:solidFill>
              <a:effectLst/>
              <a:latin typeface="+mn-lt"/>
              <a:ea typeface="+mn-ea"/>
              <a:cs typeface="+mn-cs"/>
            </a:endParaRPr>
          </a:p>
          <a:p>
            <a:endParaRPr lang="sv-SE" sz="1200" i="0" kern="1200" dirty="0" smtClean="0">
              <a:solidFill>
                <a:schemeClr val="tx1"/>
              </a:solidFill>
              <a:effectLst/>
              <a:latin typeface="+mn-lt"/>
              <a:ea typeface="+mn-ea"/>
              <a:cs typeface="+mn-cs"/>
            </a:endParaRPr>
          </a:p>
        </p:txBody>
      </p:sp>
      <p:sp>
        <p:nvSpPr>
          <p:cNvPr id="4" name="Platshållare för bildnummer 3"/>
          <p:cNvSpPr>
            <a:spLocks noGrp="1"/>
          </p:cNvSpPr>
          <p:nvPr>
            <p:ph type="sldNum" sz="quarter" idx="10"/>
          </p:nvPr>
        </p:nvSpPr>
        <p:spPr/>
        <p:txBody>
          <a:bodyPr/>
          <a:lstStyle/>
          <a:p>
            <a:fld id="{4DDC0DE9-CF86-4429-9121-62F405AFBDFE}" type="slidenum">
              <a:rPr lang="sv-SE" smtClean="0"/>
              <a:t>3</a:t>
            </a:fld>
            <a:endParaRPr lang="sv-SE"/>
          </a:p>
        </p:txBody>
      </p:sp>
    </p:spTree>
    <p:extLst>
      <p:ext uri="{BB962C8B-B14F-4D97-AF65-F5344CB8AC3E}">
        <p14:creationId xmlns:p14="http://schemas.microsoft.com/office/powerpoint/2010/main" val="31269293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200" kern="1200" dirty="0" smtClean="0">
                <a:solidFill>
                  <a:schemeClr val="tx1"/>
                </a:solidFill>
                <a:effectLst/>
                <a:latin typeface="+mn-lt"/>
                <a:ea typeface="+mn-ea"/>
                <a:cs typeface="+mn-cs"/>
              </a:rPr>
              <a:t>Sammanfatta genom att gå</a:t>
            </a:r>
            <a:r>
              <a:rPr lang="sv-SE" sz="1200" kern="1200" baseline="0" dirty="0" smtClean="0">
                <a:solidFill>
                  <a:schemeClr val="tx1"/>
                </a:solidFill>
                <a:effectLst/>
                <a:latin typeface="+mn-lt"/>
                <a:ea typeface="+mn-ea"/>
                <a:cs typeface="+mn-cs"/>
              </a:rPr>
              <a:t> igenom det som står på bilden.</a:t>
            </a:r>
          </a:p>
          <a:p>
            <a:pPr marL="0" marR="0" lvl="0" indent="0" algn="l" defTabSz="914400" rtl="0" eaLnBrk="1" fontAlgn="auto" latinLnBrk="0" hangingPunct="1">
              <a:lnSpc>
                <a:spcPct val="100000"/>
              </a:lnSpc>
              <a:spcBef>
                <a:spcPts val="0"/>
              </a:spcBef>
              <a:spcAft>
                <a:spcPts val="0"/>
              </a:spcAft>
              <a:buClrTx/>
              <a:buSzTx/>
              <a:buFontTx/>
              <a:buNone/>
              <a:tabLst/>
              <a:defRPr/>
            </a:pPr>
            <a:endParaRPr lang="sv-SE" sz="1200" kern="1200" baseline="0" dirty="0" smtClean="0">
              <a:solidFill>
                <a:schemeClr val="tx1"/>
              </a:solidFill>
              <a:effectLst/>
              <a:latin typeface="+mn-lt"/>
              <a:ea typeface="+mn-ea"/>
              <a:cs typeface="+mn-cs"/>
            </a:endParaRPr>
          </a:p>
          <a:p>
            <a:r>
              <a:rPr lang="sv-SE" b="1" dirty="0" smtClean="0"/>
              <a:t>NU</a:t>
            </a:r>
            <a:r>
              <a:rPr lang="sv-SE" b="1" baseline="0" dirty="0" smtClean="0"/>
              <a:t> GÅR VI IN I PROGRAMMET IGEN – VISA GÄRNA SÖKNINGAR SAMTIDIGT SOM NI PRATAR</a:t>
            </a:r>
          </a:p>
          <a:p>
            <a:endParaRPr lang="sv-SE" b="1" dirty="0" smtClean="0"/>
          </a:p>
          <a:p>
            <a:r>
              <a:rPr lang="sv-SE" b="1" dirty="0" smtClean="0"/>
              <a:t>För en enskild handläggare/boendestödjare/chefer/stödpersonal/behandlare; </a:t>
            </a:r>
          </a:p>
          <a:p>
            <a:r>
              <a:rPr lang="sv-SE" dirty="0" smtClean="0"/>
              <a:t>Det innehåller mycket kunskap</a:t>
            </a:r>
            <a:r>
              <a:rPr lang="sv-SE" baseline="0" dirty="0" smtClean="0"/>
              <a:t> som är relevant för vårt arbete. Det är</a:t>
            </a:r>
            <a:r>
              <a:rPr lang="sv-SE" dirty="0" smtClean="0"/>
              <a:t> lätt att hitta, lätt</a:t>
            </a:r>
            <a:r>
              <a:rPr lang="sv-SE" baseline="0" dirty="0" smtClean="0"/>
              <a:t>åtkomligt,</a:t>
            </a:r>
            <a:r>
              <a:rPr lang="sv-SE" dirty="0" smtClean="0"/>
              <a:t> går att googla fram enkelt. </a:t>
            </a:r>
            <a:r>
              <a:rPr lang="sv-SE" i="1" dirty="0" smtClean="0">
                <a:solidFill>
                  <a:srgbClr val="FF0000"/>
                </a:solidFill>
              </a:rPr>
              <a:t>Googla vård och insatsprogram</a:t>
            </a:r>
            <a:r>
              <a:rPr lang="sv-SE" i="1" dirty="0" smtClean="0"/>
              <a:t>…</a:t>
            </a:r>
          </a:p>
          <a:p>
            <a:endParaRPr lang="sv-SE" baseline="0" dirty="0" smtClean="0"/>
          </a:p>
          <a:p>
            <a:r>
              <a:rPr lang="sv-SE" baseline="0" dirty="0" smtClean="0"/>
              <a:t>Du kan få</a:t>
            </a:r>
            <a:r>
              <a:rPr lang="sv-SE" dirty="0" smtClean="0"/>
              <a:t> konkret stöd på många olika nivåer och områden, exempelvis bemötande,</a:t>
            </a:r>
            <a:r>
              <a:rPr lang="sv-SE" baseline="0" dirty="0" smtClean="0"/>
              <a:t> kommunikation och delaktighet osv.  </a:t>
            </a:r>
            <a:r>
              <a:rPr lang="sv-SE" i="1" baseline="0" dirty="0" smtClean="0"/>
              <a:t>Ex kapitel 7 om kommunikation och delaktighet. </a:t>
            </a:r>
          </a:p>
          <a:p>
            <a:endParaRPr lang="sv-SE" sz="1200" b="0" i="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sv-SE" dirty="0" smtClean="0"/>
              <a:t>Du kan söka</a:t>
            </a:r>
            <a:r>
              <a:rPr lang="sv-SE" baseline="0" dirty="0" smtClean="0"/>
              <a:t> snabb information inför ett möte eller i akuta situationer. </a:t>
            </a:r>
            <a:r>
              <a:rPr lang="sv-SE" i="1" baseline="0" dirty="0" smtClean="0"/>
              <a:t>Visa sökfunktionen högst upp på sidan – visa att du kan välja en specifik VIP eller söka i alla. Sök på något som är relevant för er verksamhet.</a:t>
            </a:r>
            <a:r>
              <a:rPr lang="sv-SE" dirty="0" smtClean="0"/>
              <a: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sv-SE"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sv-SE" i="0" baseline="0" dirty="0" smtClean="0"/>
              <a:t>Du får information om diagnosen och tillståndet i sig, något som kan vara ytterst relevant för våra verksamheter där vi möter många människor med flera av dessa funktionsnedsättningar. </a:t>
            </a:r>
            <a:r>
              <a:rPr lang="sv-SE" i="1" baseline="0" dirty="0" smtClean="0"/>
              <a:t>Se avsnitt 1 – om tillståndet.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sv-SE"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sv-SE" dirty="0" smtClean="0"/>
              <a:t>Det</a:t>
            </a:r>
            <a:r>
              <a:rPr lang="sv-SE" baseline="0" dirty="0" smtClean="0"/>
              <a:t> finns i</a:t>
            </a:r>
            <a:r>
              <a:rPr lang="sv-SE" dirty="0" smtClean="0"/>
              <a:t>nformation</a:t>
            </a:r>
            <a:r>
              <a:rPr lang="sv-SE" baseline="0" dirty="0" smtClean="0"/>
              <a:t> på många olika nivåer - från </a:t>
            </a:r>
            <a:r>
              <a:rPr lang="sv-SE" dirty="0" smtClean="0"/>
              <a:t>förebyggande insatser och tidiga tecken till behandling</a:t>
            </a:r>
            <a:r>
              <a:rPr lang="sv-SE" baseline="0" dirty="0" smtClean="0"/>
              <a:t> på </a:t>
            </a:r>
            <a:r>
              <a:rPr lang="sv-SE" dirty="0" smtClean="0"/>
              <a:t>specialistnivå. </a:t>
            </a:r>
            <a:r>
              <a:rPr lang="sv-SE" i="1" dirty="0" smtClean="0"/>
              <a:t>Ex kapitel</a:t>
            </a:r>
            <a:r>
              <a:rPr lang="sv-SE" i="1" baseline="0" dirty="0" smtClean="0"/>
              <a:t> 4 om förebyggande åtgärder, 5 om kartläggning och utredning, 6 om behandling och stöd. </a:t>
            </a:r>
          </a:p>
          <a:p>
            <a:pPr marL="0" marR="0" lvl="0" indent="0" algn="l" defTabSz="914400" rtl="0" eaLnBrk="1" fontAlgn="auto" latinLnBrk="0" hangingPunct="1">
              <a:lnSpc>
                <a:spcPct val="100000"/>
              </a:lnSpc>
              <a:spcBef>
                <a:spcPts val="0"/>
              </a:spcBef>
              <a:spcAft>
                <a:spcPts val="0"/>
              </a:spcAft>
              <a:buClrTx/>
              <a:buSzTx/>
              <a:buFontTx/>
              <a:buNone/>
              <a:tabLst/>
              <a:defRPr/>
            </a:pPr>
            <a:endParaRPr lang="sv-SE" i="1"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sv-SE" dirty="0" smtClean="0"/>
              <a:t>Det</a:t>
            </a:r>
            <a:r>
              <a:rPr lang="sv-SE" baseline="0" dirty="0" smtClean="0"/>
              <a:t> finns </a:t>
            </a:r>
            <a:r>
              <a:rPr lang="sv-SE" dirty="0" smtClean="0"/>
              <a:t>prioriteringar kring olika typer</a:t>
            </a:r>
            <a:r>
              <a:rPr lang="sv-SE" baseline="0" dirty="0" smtClean="0"/>
              <a:t> av stöd och behandling  och prioriteringarna baseras som sagt på socialstyrelsens nationella råd. </a:t>
            </a:r>
            <a:r>
              <a:rPr lang="sv-SE" i="1" baseline="0" dirty="0" smtClean="0"/>
              <a:t>Läs första raden/ingressen på avsnittet – står det ska, bör eller kan? Om det inte framgår tydligt där – vad står det under rubriken Kunskapsläge? </a:t>
            </a:r>
            <a:endParaRPr lang="sv-SE" i="1" dirty="0" smtClean="0"/>
          </a:p>
          <a:p>
            <a:endParaRPr lang="sv-SE" dirty="0" smtClean="0"/>
          </a:p>
          <a:p>
            <a:r>
              <a:rPr lang="sv-SE" dirty="0" smtClean="0"/>
              <a:t>Du kan visa och informera din klient/brukare</a:t>
            </a:r>
            <a:r>
              <a:rPr lang="sv-SE" baseline="0" dirty="0" smtClean="0"/>
              <a:t> om att sidan finns och även uppmuntra hens delaktighet. Du kan kopiera specifika länkar och skicka vidare, skriva ut den aktuella informationen. </a:t>
            </a:r>
            <a:r>
              <a:rPr lang="sv-SE" i="1" baseline="0" dirty="0" smtClean="0"/>
              <a:t>Gå till vilket avsnitt som helst – tryck på de små ikonerna på höger sida. i – informerar om vilka ”taggar” avsnittet har, NR – länk till Socialstyrelsens nationella riktlinjer, pil – länk att kopiera, skrivmaskin – avsnitt i utskriftsformat.</a:t>
            </a:r>
          </a:p>
          <a:p>
            <a:endParaRPr lang="sv-SE" i="1" baseline="0" dirty="0" smtClean="0"/>
          </a:p>
          <a:p>
            <a:r>
              <a:rPr lang="sv-SE" baseline="0" dirty="0" smtClean="0"/>
              <a:t>Du kan också klicka dig vidare till andra sidor och webbplatser. </a:t>
            </a:r>
            <a:r>
              <a:rPr lang="sv-SE" i="1" baseline="0" dirty="0" smtClean="0"/>
              <a:t>Gå längst ned i det avsnitt du visar och visa att det ligger mer länkar där.</a:t>
            </a:r>
            <a:endParaRPr lang="sv-SE" baseline="0" dirty="0" smtClean="0"/>
          </a:p>
          <a:p>
            <a:endParaRPr lang="sv-SE"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sv-SE" baseline="0" dirty="0" smtClean="0"/>
              <a:t>Programmet består av mycket information och då kan man behöva hjälpa att sortera. Det finns en funktion som hjälper oss att dels titta på innehållet utifrån vilken relevans det har för vårt eget arbete. </a:t>
            </a:r>
            <a:r>
              <a:rPr lang="sv-SE" i="1" baseline="0" dirty="0" smtClean="0"/>
              <a:t>Visa filtreringsfunktionen och att ni kan söka på utförare, yrkesroll, ålder, osv… Gör en sökning som är relevant för er egna verksamhet. </a:t>
            </a:r>
            <a:r>
              <a:rPr lang="sv-SE" baseline="0" dirty="0" smtClean="0"/>
              <a:t> </a:t>
            </a:r>
            <a:endParaRPr lang="sv-SE" dirty="0" smtClean="0"/>
          </a:p>
          <a:p>
            <a:endParaRPr lang="sv-SE" baseline="0" dirty="0" smtClean="0"/>
          </a:p>
          <a:p>
            <a:r>
              <a:rPr lang="sv-SE" baseline="0" dirty="0" smtClean="0"/>
              <a:t>Det som är bra här är att du</a:t>
            </a:r>
            <a:r>
              <a:rPr lang="sv-SE" b="0" u="none" baseline="0" dirty="0" smtClean="0"/>
              <a:t> både kan få och kan ge </a:t>
            </a:r>
            <a:r>
              <a:rPr lang="sv-SE" baseline="0" dirty="0" smtClean="0"/>
              <a:t>i</a:t>
            </a:r>
            <a:r>
              <a:rPr lang="sv-SE" dirty="0" smtClean="0"/>
              <a:t>nformation om andra verksamheter – vi</a:t>
            </a:r>
            <a:r>
              <a:rPr lang="sv-SE" baseline="0" dirty="0" smtClean="0"/>
              <a:t> får </a:t>
            </a:r>
            <a:r>
              <a:rPr lang="sv-SE" dirty="0" smtClean="0"/>
              <a:t>kunskap om varandra och varandras olika ansvar och möjligheter.</a:t>
            </a:r>
            <a:r>
              <a:rPr lang="sv-SE" baseline="0" dirty="0" smtClean="0"/>
              <a:t> </a:t>
            </a:r>
            <a:r>
              <a:rPr lang="sv-SE" i="1" baseline="0" dirty="0" smtClean="0"/>
              <a:t>Filtrera utifrån en annan verksamhet. </a:t>
            </a:r>
            <a:endParaRPr lang="sv-SE" baseline="0" dirty="0" smtClean="0"/>
          </a:p>
          <a:p>
            <a:endParaRPr lang="sv-SE" dirty="0" smtClean="0"/>
          </a:p>
          <a:p>
            <a:r>
              <a:rPr lang="sv-SE" dirty="0" smtClean="0"/>
              <a:t>Du kan också lämna synpunkter på innehållet – om du till exempel</a:t>
            </a:r>
            <a:r>
              <a:rPr lang="sv-SE" baseline="0" dirty="0" smtClean="0"/>
              <a:t> upptäcker att en länk inte fungerar så kan du lämna synpunkt på det eller om du upptäcker att någon uppgift inte stämmer. </a:t>
            </a:r>
            <a:r>
              <a:rPr lang="sv-SE" i="1" baseline="0" dirty="0" smtClean="0"/>
              <a:t>Gå tillbaka till huvudsidan och välj Lämna synpunkter. Visa att det finns länkar där också.</a:t>
            </a:r>
            <a:endParaRPr lang="sv-SE" dirty="0" smtClean="0"/>
          </a:p>
          <a:p>
            <a:endParaRPr lang="sv-SE" dirty="0" smtClean="0"/>
          </a:p>
          <a:p>
            <a:r>
              <a:rPr lang="sv-SE" dirty="0" smtClean="0"/>
              <a:t>På </a:t>
            </a:r>
            <a:r>
              <a:rPr lang="sv-SE" b="1" dirty="0" smtClean="0"/>
              <a:t>gruppnivå är detta ett väldigt bra verktyg för att </a:t>
            </a:r>
            <a:r>
              <a:rPr lang="sv-SE" b="0" dirty="0" smtClean="0"/>
              <a:t>vi får en </a:t>
            </a:r>
            <a:r>
              <a:rPr lang="sv-SE" dirty="0" smtClean="0"/>
              <a:t>gemensam kunskapsplattform som vi kan</a:t>
            </a:r>
            <a:r>
              <a:rPr lang="sv-SE" baseline="0" dirty="0" smtClean="0"/>
              <a:t> använda som en</a:t>
            </a:r>
            <a:r>
              <a:rPr lang="sv-SE" dirty="0" smtClean="0"/>
              <a:t> grund för gemensamma samtal och fördjupningar. På några arbetsplatser </a:t>
            </a:r>
            <a:r>
              <a:rPr lang="sv-SE" b="0" u="none" dirty="0" smtClean="0"/>
              <a:t>när man arbetat med innehållet </a:t>
            </a:r>
            <a:r>
              <a:rPr lang="sv-SE" dirty="0" smtClean="0"/>
              <a:t>har det blivit tydligt att vi</a:t>
            </a:r>
            <a:r>
              <a:rPr lang="sv-SE" baseline="0" dirty="0" smtClean="0"/>
              <a:t> på en arbetsplats kan tänka olika om innehållet och vad det innebär och vikten av att prata om hur vi ser på vårt uppdrag eller på olika områden. Ni</a:t>
            </a:r>
            <a:r>
              <a:rPr lang="sv-SE" dirty="0" smtClean="0"/>
              <a:t> kan även utgå från innehållet och ha tema-träffar, kanske arbeta</a:t>
            </a:r>
            <a:r>
              <a:rPr lang="sv-SE" baseline="0" dirty="0" smtClean="0"/>
              <a:t> med innehållet för att öka gruppens kunskap om till exempel en specifik diagnos eller behandling</a:t>
            </a:r>
            <a:r>
              <a:rPr lang="sv-SE" dirty="0" smtClean="0"/>
              <a:t>. </a:t>
            </a:r>
          </a:p>
          <a:p>
            <a:endParaRPr lang="sv-SE" b="1" dirty="0" smtClean="0"/>
          </a:p>
          <a:p>
            <a:r>
              <a:rPr lang="sv-SE" dirty="0" smtClean="0"/>
              <a:t>På </a:t>
            </a:r>
            <a:r>
              <a:rPr lang="sv-SE" b="1" dirty="0" smtClean="0"/>
              <a:t>strukturell </a:t>
            </a:r>
            <a:r>
              <a:rPr lang="sv-SE" dirty="0" smtClean="0"/>
              <a:t>nivå; För några</a:t>
            </a:r>
            <a:r>
              <a:rPr lang="sv-SE" baseline="0" dirty="0" smtClean="0"/>
              <a:t> verksamheter innebär det här något mer än bara ett kunskapsverktyg. Syftet med vård- och insatsprogrammen är ju som vi sagt att vi med tiden ska nå en mer jämlik vård och behandling. I vissa verksamheter så kan det betyda att det behöver göras nya a</a:t>
            </a:r>
            <a:r>
              <a:rPr lang="sv-SE" dirty="0" smtClean="0"/>
              <a:t>npassningar i den egna verksamheten.</a:t>
            </a:r>
            <a:r>
              <a:rPr lang="sv-SE" baseline="0" dirty="0" smtClean="0"/>
              <a:t> </a:t>
            </a:r>
            <a:r>
              <a:rPr lang="sv-SE" dirty="0" smtClean="0"/>
              <a:t>Det kan behöva ses</a:t>
            </a:r>
            <a:r>
              <a:rPr lang="sv-SE" baseline="0" dirty="0" smtClean="0"/>
              <a:t> över om vi verkligen arbetar efter de nationella riktlinjerna – jobbar vi med de behandlingar som vi ska göra? Behöver vi utbilda personal? Saknar vi viktiga kompetenser på vår arbetsplats? Finns det saker som vi gör i vår verksamhet som vi kanske ska sluta att göra?</a:t>
            </a:r>
            <a:r>
              <a:rPr lang="sv-SE" dirty="0" smtClean="0"/>
              <a:t> Vad kan vi göra tillsammans med andra verksamheter/organisationer? </a:t>
            </a:r>
          </a:p>
          <a:p>
            <a:endParaRPr lang="sv-SE" dirty="0" smtClean="0"/>
          </a:p>
          <a:p>
            <a:r>
              <a:rPr lang="sv-SE" dirty="0" smtClean="0"/>
              <a:t>Detta arbete sker på strukturell nivå – men det behövs oftast</a:t>
            </a:r>
            <a:r>
              <a:rPr lang="sv-SE" baseline="0" dirty="0" smtClean="0"/>
              <a:t> input från er som arbetar i verksamheten. Ibland kanske det kommer en enkät och ibland kanske någon ombeds att medverka i en arbetsgrupp. </a:t>
            </a:r>
          </a:p>
          <a:p>
            <a:endParaRPr lang="sv-SE" baseline="0" dirty="0" smtClean="0"/>
          </a:p>
          <a:p>
            <a:r>
              <a:rPr lang="sv-SE" b="1" baseline="0" dirty="0" smtClean="0"/>
              <a:t>Nu ska vi kort berätta om arbetet som pågår med att implementera vård- och insatsprogrammen. </a:t>
            </a:r>
          </a:p>
        </p:txBody>
      </p:sp>
      <p:sp>
        <p:nvSpPr>
          <p:cNvPr id="4" name="Platshållare för bildnummer 3"/>
          <p:cNvSpPr>
            <a:spLocks noGrp="1"/>
          </p:cNvSpPr>
          <p:nvPr>
            <p:ph type="sldNum" sz="quarter" idx="10"/>
          </p:nvPr>
        </p:nvSpPr>
        <p:spPr/>
        <p:txBody>
          <a:bodyPr/>
          <a:lstStyle/>
          <a:p>
            <a:fld id="{4DDC0DE9-CF86-4429-9121-62F405AFBDFE}" type="slidenum">
              <a:rPr lang="sv-SE" smtClean="0"/>
              <a:t>4</a:t>
            </a:fld>
            <a:endParaRPr lang="sv-SE"/>
          </a:p>
        </p:txBody>
      </p:sp>
    </p:spTree>
    <p:extLst>
      <p:ext uri="{BB962C8B-B14F-4D97-AF65-F5344CB8AC3E}">
        <p14:creationId xmlns:p14="http://schemas.microsoft.com/office/powerpoint/2010/main" val="22563720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baseline="0" dirty="0" smtClean="0"/>
              <a:t>Det finns en övergripande implementeringsplan över hela Sydöstra sjukvårdsregionen. Sydöstra sjukvårdsregionen består av 3 regioner som är Kalmar, Östergötland och Jönköping samt sammanlagt 38 kommuner. Våra län ser väldigt olika ut och vi jobbar på olika sätt men det är ett gemensamt åtagande för alla dessa regioner och kommuner. Vi i Jönköpings län har undertecknat genomförandeplanen </a:t>
            </a:r>
            <a:r>
              <a:rPr lang="sv-SE" b="0" u="none" baseline="0" dirty="0" smtClean="0"/>
              <a:t>för implementeringen </a:t>
            </a:r>
            <a:r>
              <a:rPr lang="sv-SE" baseline="0" dirty="0" smtClean="0"/>
              <a:t>på REKO 23 april 2020 (regioner och kommuner i samverkan). </a:t>
            </a:r>
          </a:p>
          <a:p>
            <a:endParaRPr lang="sv-SE" baseline="0" dirty="0" smtClean="0"/>
          </a:p>
          <a:p>
            <a:r>
              <a:rPr lang="sv-SE" baseline="0" dirty="0" smtClean="0"/>
              <a:t>En implementeringsplan för Jönköpings län har efter det tagits fram och utifrån dessa planer så har vi visualiserat processen på detta sätt. Detta är också inskrivet i strategiska planer, handlingsplaner. </a:t>
            </a:r>
          </a:p>
          <a:p>
            <a:endParaRPr lang="sv-SE" baseline="0" dirty="0" smtClean="0"/>
          </a:p>
          <a:p>
            <a:r>
              <a:rPr lang="sv-SE" baseline="0" dirty="0" smtClean="0"/>
              <a:t>Detta är ett försök att visa att olika verksamheter påverkas på olika sätt. De mörkt gröna </a:t>
            </a:r>
            <a:r>
              <a:rPr lang="sv-SE" b="0" u="none" baseline="0" dirty="0" smtClean="0"/>
              <a:t>kommer </a:t>
            </a:r>
            <a:r>
              <a:rPr lang="sv-SE" baseline="0" dirty="0" smtClean="0"/>
              <a:t>behöva titta en del på sina egna verksamheter – se hur de beskrivs och titta över hur man ligger till i förhållande till nationella riktlinjer. Den ljusare nivån kanske inte behöver dyka ned lika mycket i den egna verksamheten – de kommer ha stor hjälp av  </a:t>
            </a:r>
            <a:r>
              <a:rPr lang="sv-SE" baseline="0" dirty="0" err="1" smtClean="0"/>
              <a:t>VIParna</a:t>
            </a:r>
            <a:r>
              <a:rPr lang="sv-SE" baseline="0" dirty="0" smtClean="0"/>
              <a:t> som ett kunskapsstöd och på gruppnivå. De allra ljusaste verksamheterna är mottagare och spridare av </a:t>
            </a:r>
            <a:r>
              <a:rPr lang="sv-SE" baseline="0" dirty="0" err="1" smtClean="0"/>
              <a:t>VIParna</a:t>
            </a:r>
            <a:r>
              <a:rPr lang="sv-SE" baseline="0" dirty="0" smtClean="0"/>
              <a:t>. De kommer ha god nytta av att både ta del av innehållet men också vara viktiga i att sprida information om VIP vidare. </a:t>
            </a:r>
          </a:p>
          <a:p>
            <a:endParaRPr lang="sv-SE" baseline="0" dirty="0" smtClean="0"/>
          </a:p>
          <a:p>
            <a:r>
              <a:rPr lang="sv-SE" baseline="0" dirty="0" smtClean="0"/>
              <a:t>På </a:t>
            </a:r>
            <a:r>
              <a:rPr lang="sv-SE" b="0" u="none" baseline="0" dirty="0" smtClean="0"/>
              <a:t>bilden ni ser här så ser </a:t>
            </a:r>
            <a:r>
              <a:rPr lang="sv-SE" baseline="0" dirty="0" smtClean="0"/>
              <a:t>ni ett exempel på </a:t>
            </a:r>
            <a:r>
              <a:rPr lang="sv-SE" b="0" i="0" u="none" baseline="0" dirty="0" smtClean="0"/>
              <a:t>hur Kommunal utveckling har arbetat tillsammans med de olika chefsnätverk som finns på Kommunal utveckling. </a:t>
            </a:r>
            <a:r>
              <a:rPr lang="sv-SE" baseline="0" dirty="0" smtClean="0"/>
              <a:t>Idag genom den här föredragningen så är vi ett steg närmare att sprida den här kunskapen ut till medarbetare och brukare. Ni är viktiga ambassadörer i att berätta vidare om detta, visa era klienter/brukare och på det sättet möjliggöra en ökad tillgänglighet och delaktighet. Informera gärna kollegor i andra verksamheter och i era egna verksamheter. </a:t>
            </a:r>
          </a:p>
          <a:p>
            <a:endParaRPr lang="sv-SE" baseline="0" dirty="0" smtClean="0"/>
          </a:p>
          <a:p>
            <a:r>
              <a:rPr lang="sv-SE" baseline="0" dirty="0" smtClean="0"/>
              <a:t>Inom regionen i Jönköpings län pågår också implementering av VIP – just nu främst inom specialistpsykiatrin som i hög grad omfattas och berörs av innehållet i VIP. Det är viktigt att ha med sig att implementeringen kommer ta olika lång tid för olika verksamheter och att det kommer att ta tid även i den egna verksamheten.  </a:t>
            </a:r>
          </a:p>
        </p:txBody>
      </p:sp>
      <p:sp>
        <p:nvSpPr>
          <p:cNvPr id="4" name="Platshållare för bildnummer 3"/>
          <p:cNvSpPr>
            <a:spLocks noGrp="1"/>
          </p:cNvSpPr>
          <p:nvPr>
            <p:ph type="sldNum" sz="quarter" idx="10"/>
          </p:nvPr>
        </p:nvSpPr>
        <p:spPr/>
        <p:txBody>
          <a:bodyPr/>
          <a:lstStyle/>
          <a:p>
            <a:fld id="{C8AED3C7-0D5C-4288-AA1F-0653BA5DB7A6}" type="slidenum">
              <a:rPr lang="sv-SE" smtClean="0"/>
              <a:t>5</a:t>
            </a:fld>
            <a:endParaRPr lang="sv-SE"/>
          </a:p>
        </p:txBody>
      </p:sp>
    </p:spTree>
    <p:extLst>
      <p:ext uri="{BB962C8B-B14F-4D97-AF65-F5344CB8AC3E}">
        <p14:creationId xmlns:p14="http://schemas.microsoft.com/office/powerpoint/2010/main" val="4113766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sz="1200" b="1" kern="1200" baseline="0" dirty="0" smtClean="0">
                <a:solidFill>
                  <a:schemeClr val="tx1"/>
                </a:solidFill>
                <a:effectLst/>
                <a:latin typeface="+mn-lt"/>
                <a:ea typeface="+mn-ea"/>
                <a:cs typeface="+mn-cs"/>
              </a:rPr>
              <a:t>Var tydliga med vad ni vill att de som lyssnar ska göra!</a:t>
            </a:r>
          </a:p>
          <a:p>
            <a:r>
              <a:rPr lang="sv-SE" sz="1200" b="1" kern="1200" baseline="0" dirty="0" smtClean="0">
                <a:solidFill>
                  <a:schemeClr val="tx1"/>
                </a:solidFill>
                <a:effectLst/>
                <a:latin typeface="+mn-lt"/>
                <a:ea typeface="+mn-ea"/>
                <a:cs typeface="+mn-cs"/>
              </a:rPr>
              <a:t> Använda det som kunskapsstöd– sprida i sin organisation…. Hur ska vi/ni nå ut till all personal? </a:t>
            </a:r>
          </a:p>
          <a:p>
            <a:endParaRPr lang="sv-SE" sz="1200" b="1" kern="1200" baseline="0" dirty="0" smtClean="0">
              <a:solidFill>
                <a:schemeClr val="tx1"/>
              </a:solidFill>
              <a:effectLst/>
              <a:latin typeface="+mn-lt"/>
              <a:ea typeface="+mn-ea"/>
              <a:cs typeface="+mn-cs"/>
            </a:endParaRPr>
          </a:p>
          <a:p>
            <a:r>
              <a:rPr lang="sv-SE" sz="1200" b="1" kern="1200" baseline="0" dirty="0" smtClean="0">
                <a:solidFill>
                  <a:schemeClr val="tx1"/>
                </a:solidFill>
                <a:effectLst/>
                <a:latin typeface="+mn-lt"/>
                <a:ea typeface="+mn-ea"/>
                <a:cs typeface="+mn-cs"/>
              </a:rPr>
              <a:t>Hjälptext för att få igång en diskussion;</a:t>
            </a:r>
          </a:p>
          <a:p>
            <a:r>
              <a:rPr lang="sv-SE" sz="1200" kern="1200" baseline="0" dirty="0" smtClean="0">
                <a:solidFill>
                  <a:schemeClr val="tx1"/>
                </a:solidFill>
                <a:effectLst/>
                <a:latin typeface="+mn-lt"/>
                <a:ea typeface="+mn-ea"/>
                <a:cs typeface="+mn-cs"/>
              </a:rPr>
              <a:t> </a:t>
            </a:r>
          </a:p>
          <a:p>
            <a:r>
              <a:rPr lang="sv-SE" b="1" dirty="0" smtClean="0"/>
              <a:t>Vad vill vi ha mer av i vår organisation? </a:t>
            </a:r>
          </a:p>
          <a:p>
            <a:r>
              <a:rPr lang="sv-SE" dirty="0" smtClean="0"/>
              <a:t>Tillit och kunskap om varandra</a:t>
            </a:r>
          </a:p>
          <a:p>
            <a:r>
              <a:rPr lang="sv-SE" dirty="0" smtClean="0"/>
              <a:t>God samverkan</a:t>
            </a:r>
          </a:p>
          <a:p>
            <a:r>
              <a:rPr lang="sv-SE" dirty="0" smtClean="0"/>
              <a:t>Bygga bort hinder</a:t>
            </a:r>
          </a:p>
          <a:p>
            <a:r>
              <a:rPr lang="sv-SE" dirty="0" smtClean="0"/>
              <a:t>Se nya/andra möjligheter</a:t>
            </a:r>
          </a:p>
          <a:p>
            <a:r>
              <a:rPr lang="sv-SE" dirty="0" smtClean="0"/>
              <a:t>Se individens perspektiv</a:t>
            </a:r>
          </a:p>
          <a:p>
            <a:endParaRPr lang="sv-SE" dirty="0" smtClean="0"/>
          </a:p>
          <a:p>
            <a:r>
              <a:rPr lang="sv-SE" b="1" dirty="0" smtClean="0"/>
              <a:t>Frågeställning/ Vinster med VIP?</a:t>
            </a:r>
          </a:p>
          <a:p>
            <a:r>
              <a:rPr lang="sv-SE" dirty="0" smtClean="0"/>
              <a:t>Kan vi använda VIP för att skapa system/organisationer/anpassningar som blir till vinst för våra brukare? </a:t>
            </a:r>
          </a:p>
          <a:p>
            <a:r>
              <a:rPr lang="sv-SE" dirty="0" smtClean="0"/>
              <a:t>Hur ska man underlätta för dessa individer att få tillgång till jämlik vård?</a:t>
            </a:r>
          </a:p>
          <a:p>
            <a:r>
              <a:rPr lang="sv-SE" dirty="0" smtClean="0"/>
              <a:t>Hur skulle vi kunna använda vård- och insatsprogram så att det gynnar/blir till vinst för den enskilde? </a:t>
            </a:r>
          </a:p>
          <a:p>
            <a:r>
              <a:rPr lang="sv-SE" dirty="0" smtClean="0"/>
              <a:t>Skulle vi kunna ge spridning på den kunskap som finns? </a:t>
            </a:r>
          </a:p>
          <a:p>
            <a:r>
              <a:rPr lang="sv-SE" dirty="0" smtClean="0"/>
              <a:t>Kan vi underlätta för personal att se helheten? </a:t>
            </a:r>
          </a:p>
        </p:txBody>
      </p:sp>
      <p:sp>
        <p:nvSpPr>
          <p:cNvPr id="4" name="Platshållare för bildnummer 3"/>
          <p:cNvSpPr>
            <a:spLocks noGrp="1"/>
          </p:cNvSpPr>
          <p:nvPr>
            <p:ph type="sldNum" sz="quarter" idx="10"/>
          </p:nvPr>
        </p:nvSpPr>
        <p:spPr/>
        <p:txBody>
          <a:bodyPr/>
          <a:lstStyle/>
          <a:p>
            <a:fld id="{4DDC0DE9-CF86-4429-9121-62F405AFBDFE}" type="slidenum">
              <a:rPr lang="sv-SE" smtClean="0"/>
              <a:t>6</a:t>
            </a:fld>
            <a:endParaRPr lang="sv-SE"/>
          </a:p>
        </p:txBody>
      </p:sp>
    </p:spTree>
    <p:extLst>
      <p:ext uri="{BB962C8B-B14F-4D97-AF65-F5344CB8AC3E}">
        <p14:creationId xmlns:p14="http://schemas.microsoft.com/office/powerpoint/2010/main" val="113655000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sz="1200" kern="1200" dirty="0" smtClean="0">
              <a:solidFill>
                <a:schemeClr val="tx1"/>
              </a:solidFill>
              <a:effectLst/>
              <a:latin typeface="+mn-lt"/>
              <a:ea typeface="+mn-ea"/>
              <a:cs typeface="+mn-cs"/>
            </a:endParaRPr>
          </a:p>
          <a:p>
            <a:endParaRPr lang="sv-SE" sz="1200" kern="1200" dirty="0" smtClean="0">
              <a:solidFill>
                <a:schemeClr val="tx1"/>
              </a:solidFill>
              <a:effectLst/>
              <a:latin typeface="+mn-lt"/>
              <a:ea typeface="+mn-ea"/>
              <a:cs typeface="+mn-cs"/>
            </a:endParaRPr>
          </a:p>
          <a:p>
            <a:endParaRPr lang="sv-SE" sz="1200" kern="1200" dirty="0" smtClean="0">
              <a:solidFill>
                <a:schemeClr val="tx1"/>
              </a:solidFill>
              <a:effectLst/>
              <a:latin typeface="+mn-lt"/>
              <a:ea typeface="+mn-ea"/>
              <a:cs typeface="+mn-cs"/>
            </a:endParaRPr>
          </a:p>
          <a:p>
            <a:endParaRPr lang="sv-SE" sz="1200" kern="1200" dirty="0">
              <a:solidFill>
                <a:schemeClr val="tx1"/>
              </a:solidFill>
              <a:effectLst/>
              <a:latin typeface="+mn-lt"/>
              <a:ea typeface="+mn-ea"/>
              <a:cs typeface="+mn-cs"/>
            </a:endParaRPr>
          </a:p>
        </p:txBody>
      </p:sp>
      <p:sp>
        <p:nvSpPr>
          <p:cNvPr id="4" name="Platshållare för bildnummer 3"/>
          <p:cNvSpPr>
            <a:spLocks noGrp="1"/>
          </p:cNvSpPr>
          <p:nvPr>
            <p:ph type="sldNum" sz="quarter" idx="10"/>
          </p:nvPr>
        </p:nvSpPr>
        <p:spPr/>
        <p:txBody>
          <a:bodyPr/>
          <a:lstStyle/>
          <a:p>
            <a:fld id="{4DDC0DE9-CF86-4429-9121-62F405AFBDFE}" type="slidenum">
              <a:rPr lang="sv-SE" smtClean="0"/>
              <a:t>7</a:t>
            </a:fld>
            <a:endParaRPr lang="sv-SE"/>
          </a:p>
        </p:txBody>
      </p:sp>
    </p:spTree>
    <p:extLst>
      <p:ext uri="{BB962C8B-B14F-4D97-AF65-F5344CB8AC3E}">
        <p14:creationId xmlns:p14="http://schemas.microsoft.com/office/powerpoint/2010/main" val="20809412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p:cNvSpPr>
            <a:spLocks noGrp="1"/>
          </p:cNvSpPr>
          <p:nvPr>
            <p:ph type="ctrTitle"/>
          </p:nvPr>
        </p:nvSpPr>
        <p:spPr>
          <a:xfrm>
            <a:off x="1524000" y="1122363"/>
            <a:ext cx="9144000" cy="2387600"/>
          </a:xfrm>
        </p:spPr>
        <p:txBody>
          <a:bodyPr anchor="b"/>
          <a:lstStyle>
            <a:lvl1pPr algn="ctr">
              <a:defRPr sz="6000"/>
            </a:lvl1pPr>
          </a:lstStyle>
          <a:p>
            <a:r>
              <a:rPr lang="sv-SE" smtClean="0"/>
              <a:t>Klicka här för att ändra format</a:t>
            </a:r>
            <a:endParaRPr lang="sv-SE"/>
          </a:p>
        </p:txBody>
      </p:sp>
      <p:sp>
        <p:nvSpPr>
          <p:cNvPr id="3" name="Underrubri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smtClean="0"/>
              <a:t>Klicka om du vill redigera mall för underrubrikformat</a:t>
            </a:r>
            <a:endParaRPr lang="sv-SE"/>
          </a:p>
        </p:txBody>
      </p:sp>
      <p:sp>
        <p:nvSpPr>
          <p:cNvPr id="4" name="Platshållare för datum 3"/>
          <p:cNvSpPr>
            <a:spLocks noGrp="1"/>
          </p:cNvSpPr>
          <p:nvPr>
            <p:ph type="dt" sz="half" idx="10"/>
          </p:nvPr>
        </p:nvSpPr>
        <p:spPr/>
        <p:txBody>
          <a:bodyPr/>
          <a:lstStyle/>
          <a:p>
            <a:fld id="{5152BDD9-83F0-487A-AF68-84E3361C4258}" type="datetimeFigureOut">
              <a:rPr lang="sv-SE" smtClean="0"/>
              <a:t>2022-02-09</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D207D416-6AFD-4B35-A6F4-91CD4CC36E0A}" type="slidenum">
              <a:rPr lang="sv-SE" smtClean="0"/>
              <a:t>‹#›</a:t>
            </a:fld>
            <a:endParaRPr lang="sv-SE"/>
          </a:p>
        </p:txBody>
      </p:sp>
    </p:spTree>
    <p:extLst>
      <p:ext uri="{BB962C8B-B14F-4D97-AF65-F5344CB8AC3E}">
        <p14:creationId xmlns:p14="http://schemas.microsoft.com/office/powerpoint/2010/main" val="22443654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lodrät text 2"/>
          <p:cNvSpPr>
            <a:spLocks noGrp="1"/>
          </p:cNvSpPr>
          <p:nvPr>
            <p:ph type="body" orient="vert" idx="1"/>
          </p:nvPr>
        </p:nvSpPr>
        <p:spPr/>
        <p:txBody>
          <a:bodyPr vert="eaVert"/>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fld id="{5152BDD9-83F0-487A-AF68-84E3361C4258}" type="datetimeFigureOut">
              <a:rPr lang="sv-SE" smtClean="0"/>
              <a:t>2022-02-09</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D207D416-6AFD-4B35-A6F4-91CD4CC36E0A}" type="slidenum">
              <a:rPr lang="sv-SE" smtClean="0"/>
              <a:t>‹#›</a:t>
            </a:fld>
            <a:endParaRPr lang="sv-SE"/>
          </a:p>
        </p:txBody>
      </p:sp>
    </p:spTree>
    <p:extLst>
      <p:ext uri="{BB962C8B-B14F-4D97-AF65-F5344CB8AC3E}">
        <p14:creationId xmlns:p14="http://schemas.microsoft.com/office/powerpoint/2010/main" val="4422518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8724900" y="365125"/>
            <a:ext cx="2628900" cy="5811838"/>
          </a:xfrm>
        </p:spPr>
        <p:txBody>
          <a:bodyPr vert="eaVert"/>
          <a:lstStyle/>
          <a:p>
            <a:r>
              <a:rPr lang="sv-SE" smtClean="0"/>
              <a:t>Klicka här för att ändra format</a:t>
            </a:r>
            <a:endParaRPr lang="sv-SE"/>
          </a:p>
        </p:txBody>
      </p:sp>
      <p:sp>
        <p:nvSpPr>
          <p:cNvPr id="3" name="Platshållare för lodrät text 2"/>
          <p:cNvSpPr>
            <a:spLocks noGrp="1"/>
          </p:cNvSpPr>
          <p:nvPr>
            <p:ph type="body" orient="vert" idx="1"/>
          </p:nvPr>
        </p:nvSpPr>
        <p:spPr>
          <a:xfrm>
            <a:off x="838200" y="365125"/>
            <a:ext cx="7734300" cy="5811838"/>
          </a:xfrm>
        </p:spPr>
        <p:txBody>
          <a:bodyPr vert="eaVert"/>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fld id="{5152BDD9-83F0-487A-AF68-84E3361C4258}" type="datetimeFigureOut">
              <a:rPr lang="sv-SE" smtClean="0"/>
              <a:t>2022-02-09</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D207D416-6AFD-4B35-A6F4-91CD4CC36E0A}" type="slidenum">
              <a:rPr lang="sv-SE" smtClean="0"/>
              <a:t>‹#›</a:t>
            </a:fld>
            <a:endParaRPr lang="sv-SE"/>
          </a:p>
        </p:txBody>
      </p:sp>
    </p:spTree>
    <p:extLst>
      <p:ext uri="{BB962C8B-B14F-4D97-AF65-F5344CB8AC3E}">
        <p14:creationId xmlns:p14="http://schemas.microsoft.com/office/powerpoint/2010/main" val="34219342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innehåll 2"/>
          <p:cNvSpPr>
            <a:spLocks noGrp="1"/>
          </p:cNvSpPr>
          <p:nvPr>
            <p:ph idx="1"/>
          </p:nvPr>
        </p:nvSpPr>
        <p:spPr/>
        <p:txBody>
          <a:body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fld id="{5152BDD9-83F0-487A-AF68-84E3361C4258}" type="datetimeFigureOut">
              <a:rPr lang="sv-SE" smtClean="0"/>
              <a:t>2022-02-09</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D207D416-6AFD-4B35-A6F4-91CD4CC36E0A}" type="slidenum">
              <a:rPr lang="sv-SE" smtClean="0"/>
              <a:t>‹#›</a:t>
            </a:fld>
            <a:endParaRPr lang="sv-SE"/>
          </a:p>
        </p:txBody>
      </p:sp>
    </p:spTree>
    <p:extLst>
      <p:ext uri="{BB962C8B-B14F-4D97-AF65-F5344CB8AC3E}">
        <p14:creationId xmlns:p14="http://schemas.microsoft.com/office/powerpoint/2010/main" val="37774397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831850" y="1709738"/>
            <a:ext cx="10515600" cy="2852737"/>
          </a:xfrm>
        </p:spPr>
        <p:txBody>
          <a:bodyPr anchor="b"/>
          <a:lstStyle>
            <a:lvl1pPr>
              <a:defRPr sz="6000"/>
            </a:lvl1pPr>
          </a:lstStyle>
          <a:p>
            <a:r>
              <a:rPr lang="sv-SE" smtClean="0"/>
              <a:t>Klicka här för att ändra format</a:t>
            </a:r>
            <a:endParaRPr lang="sv-SE"/>
          </a:p>
        </p:txBody>
      </p:sp>
      <p:sp>
        <p:nvSpPr>
          <p:cNvPr id="3" name="Platshållare för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smtClean="0"/>
              <a:t>Redigera format för bakgrundstext</a:t>
            </a:r>
          </a:p>
        </p:txBody>
      </p:sp>
      <p:sp>
        <p:nvSpPr>
          <p:cNvPr id="4" name="Platshållare för datum 3"/>
          <p:cNvSpPr>
            <a:spLocks noGrp="1"/>
          </p:cNvSpPr>
          <p:nvPr>
            <p:ph type="dt" sz="half" idx="10"/>
          </p:nvPr>
        </p:nvSpPr>
        <p:spPr/>
        <p:txBody>
          <a:bodyPr/>
          <a:lstStyle/>
          <a:p>
            <a:fld id="{5152BDD9-83F0-487A-AF68-84E3361C4258}" type="datetimeFigureOut">
              <a:rPr lang="sv-SE" smtClean="0"/>
              <a:t>2022-02-09</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D207D416-6AFD-4B35-A6F4-91CD4CC36E0A}" type="slidenum">
              <a:rPr lang="sv-SE" smtClean="0"/>
              <a:t>‹#›</a:t>
            </a:fld>
            <a:endParaRPr lang="sv-SE"/>
          </a:p>
        </p:txBody>
      </p:sp>
    </p:spTree>
    <p:extLst>
      <p:ext uri="{BB962C8B-B14F-4D97-AF65-F5344CB8AC3E}">
        <p14:creationId xmlns:p14="http://schemas.microsoft.com/office/powerpoint/2010/main" val="24510585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innehåll 2"/>
          <p:cNvSpPr>
            <a:spLocks noGrp="1"/>
          </p:cNvSpPr>
          <p:nvPr>
            <p:ph sz="half" idx="1"/>
          </p:nvPr>
        </p:nvSpPr>
        <p:spPr>
          <a:xfrm>
            <a:off x="838200" y="1825625"/>
            <a:ext cx="5181600" cy="4351338"/>
          </a:xfrm>
        </p:spPr>
        <p:txBody>
          <a:body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innehåll 3"/>
          <p:cNvSpPr>
            <a:spLocks noGrp="1"/>
          </p:cNvSpPr>
          <p:nvPr>
            <p:ph sz="half" idx="2"/>
          </p:nvPr>
        </p:nvSpPr>
        <p:spPr>
          <a:xfrm>
            <a:off x="6172200" y="1825625"/>
            <a:ext cx="5181600" cy="4351338"/>
          </a:xfrm>
        </p:spPr>
        <p:txBody>
          <a:body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Platshållare för datum 4"/>
          <p:cNvSpPr>
            <a:spLocks noGrp="1"/>
          </p:cNvSpPr>
          <p:nvPr>
            <p:ph type="dt" sz="half" idx="10"/>
          </p:nvPr>
        </p:nvSpPr>
        <p:spPr/>
        <p:txBody>
          <a:bodyPr/>
          <a:lstStyle/>
          <a:p>
            <a:fld id="{5152BDD9-83F0-487A-AF68-84E3361C4258}" type="datetimeFigureOut">
              <a:rPr lang="sv-SE" smtClean="0"/>
              <a:t>2022-02-09</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D207D416-6AFD-4B35-A6F4-91CD4CC36E0A}" type="slidenum">
              <a:rPr lang="sv-SE" smtClean="0"/>
              <a:t>‹#›</a:t>
            </a:fld>
            <a:endParaRPr lang="sv-SE"/>
          </a:p>
        </p:txBody>
      </p:sp>
    </p:spTree>
    <p:extLst>
      <p:ext uri="{BB962C8B-B14F-4D97-AF65-F5344CB8AC3E}">
        <p14:creationId xmlns:p14="http://schemas.microsoft.com/office/powerpoint/2010/main" val="24675939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a:xfrm>
            <a:off x="839788" y="365125"/>
            <a:ext cx="10515600" cy="1325563"/>
          </a:xfrm>
        </p:spPr>
        <p:txBody>
          <a:bodyPr/>
          <a:lstStyle/>
          <a:p>
            <a:r>
              <a:rPr lang="sv-SE" smtClean="0"/>
              <a:t>Klicka här för att ändra format</a:t>
            </a:r>
            <a:endParaRPr lang="sv-SE"/>
          </a:p>
        </p:txBody>
      </p:sp>
      <p:sp>
        <p:nvSpPr>
          <p:cNvPr id="3" name="Platshållare för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Redigera format för bakgrundstext</a:t>
            </a:r>
          </a:p>
        </p:txBody>
      </p:sp>
      <p:sp>
        <p:nvSpPr>
          <p:cNvPr id="4" name="Platshållare för innehåll 3"/>
          <p:cNvSpPr>
            <a:spLocks noGrp="1"/>
          </p:cNvSpPr>
          <p:nvPr>
            <p:ph sz="half" idx="2"/>
          </p:nvPr>
        </p:nvSpPr>
        <p:spPr>
          <a:xfrm>
            <a:off x="839788" y="2505075"/>
            <a:ext cx="5157787" cy="3684588"/>
          </a:xfrm>
        </p:spPr>
        <p:txBody>
          <a:body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Platshållare för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Redigera format för bakgrundstext</a:t>
            </a:r>
          </a:p>
        </p:txBody>
      </p:sp>
      <p:sp>
        <p:nvSpPr>
          <p:cNvPr id="6" name="Platshållare för innehåll 5"/>
          <p:cNvSpPr>
            <a:spLocks noGrp="1"/>
          </p:cNvSpPr>
          <p:nvPr>
            <p:ph sz="quarter" idx="4"/>
          </p:nvPr>
        </p:nvSpPr>
        <p:spPr>
          <a:xfrm>
            <a:off x="6172200" y="2505075"/>
            <a:ext cx="5183188" cy="3684588"/>
          </a:xfrm>
        </p:spPr>
        <p:txBody>
          <a:body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7" name="Platshållare för datum 6"/>
          <p:cNvSpPr>
            <a:spLocks noGrp="1"/>
          </p:cNvSpPr>
          <p:nvPr>
            <p:ph type="dt" sz="half" idx="10"/>
          </p:nvPr>
        </p:nvSpPr>
        <p:spPr/>
        <p:txBody>
          <a:bodyPr/>
          <a:lstStyle/>
          <a:p>
            <a:fld id="{5152BDD9-83F0-487A-AF68-84E3361C4258}" type="datetimeFigureOut">
              <a:rPr lang="sv-SE" smtClean="0"/>
              <a:t>2022-02-09</a:t>
            </a:fld>
            <a:endParaRPr lang="sv-SE"/>
          </a:p>
        </p:txBody>
      </p:sp>
      <p:sp>
        <p:nvSpPr>
          <p:cNvPr id="8" name="Platshållare för sidfot 7"/>
          <p:cNvSpPr>
            <a:spLocks noGrp="1"/>
          </p:cNvSpPr>
          <p:nvPr>
            <p:ph type="ftr" sz="quarter" idx="11"/>
          </p:nvPr>
        </p:nvSpPr>
        <p:spPr/>
        <p:txBody>
          <a:bodyPr/>
          <a:lstStyle/>
          <a:p>
            <a:endParaRPr lang="sv-SE"/>
          </a:p>
        </p:txBody>
      </p:sp>
      <p:sp>
        <p:nvSpPr>
          <p:cNvPr id="9" name="Platshållare för bildnummer 8"/>
          <p:cNvSpPr>
            <a:spLocks noGrp="1"/>
          </p:cNvSpPr>
          <p:nvPr>
            <p:ph type="sldNum" sz="quarter" idx="12"/>
          </p:nvPr>
        </p:nvSpPr>
        <p:spPr/>
        <p:txBody>
          <a:bodyPr/>
          <a:lstStyle/>
          <a:p>
            <a:fld id="{D207D416-6AFD-4B35-A6F4-91CD4CC36E0A}" type="slidenum">
              <a:rPr lang="sv-SE" smtClean="0"/>
              <a:t>‹#›</a:t>
            </a:fld>
            <a:endParaRPr lang="sv-SE"/>
          </a:p>
        </p:txBody>
      </p:sp>
    </p:spTree>
    <p:extLst>
      <p:ext uri="{BB962C8B-B14F-4D97-AF65-F5344CB8AC3E}">
        <p14:creationId xmlns:p14="http://schemas.microsoft.com/office/powerpoint/2010/main" val="22348280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datum 2"/>
          <p:cNvSpPr>
            <a:spLocks noGrp="1"/>
          </p:cNvSpPr>
          <p:nvPr>
            <p:ph type="dt" sz="half" idx="10"/>
          </p:nvPr>
        </p:nvSpPr>
        <p:spPr/>
        <p:txBody>
          <a:bodyPr/>
          <a:lstStyle/>
          <a:p>
            <a:fld id="{5152BDD9-83F0-487A-AF68-84E3361C4258}" type="datetimeFigureOut">
              <a:rPr lang="sv-SE" smtClean="0"/>
              <a:t>2022-02-09</a:t>
            </a:fld>
            <a:endParaRPr lang="sv-SE"/>
          </a:p>
        </p:txBody>
      </p:sp>
      <p:sp>
        <p:nvSpPr>
          <p:cNvPr id="4" name="Platshållare för sidfot 3"/>
          <p:cNvSpPr>
            <a:spLocks noGrp="1"/>
          </p:cNvSpPr>
          <p:nvPr>
            <p:ph type="ftr" sz="quarter" idx="11"/>
          </p:nvPr>
        </p:nvSpPr>
        <p:spPr/>
        <p:txBody>
          <a:bodyPr/>
          <a:lstStyle/>
          <a:p>
            <a:endParaRPr lang="sv-SE"/>
          </a:p>
        </p:txBody>
      </p:sp>
      <p:sp>
        <p:nvSpPr>
          <p:cNvPr id="5" name="Platshållare för bildnummer 4"/>
          <p:cNvSpPr>
            <a:spLocks noGrp="1"/>
          </p:cNvSpPr>
          <p:nvPr>
            <p:ph type="sldNum" sz="quarter" idx="12"/>
          </p:nvPr>
        </p:nvSpPr>
        <p:spPr/>
        <p:txBody>
          <a:bodyPr/>
          <a:lstStyle/>
          <a:p>
            <a:fld id="{D207D416-6AFD-4B35-A6F4-91CD4CC36E0A}" type="slidenum">
              <a:rPr lang="sv-SE" smtClean="0"/>
              <a:t>‹#›</a:t>
            </a:fld>
            <a:endParaRPr lang="sv-SE"/>
          </a:p>
        </p:txBody>
      </p:sp>
    </p:spTree>
    <p:extLst>
      <p:ext uri="{BB962C8B-B14F-4D97-AF65-F5344CB8AC3E}">
        <p14:creationId xmlns:p14="http://schemas.microsoft.com/office/powerpoint/2010/main" val="36203658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fld id="{5152BDD9-83F0-487A-AF68-84E3361C4258}" type="datetimeFigureOut">
              <a:rPr lang="sv-SE" smtClean="0"/>
              <a:t>2022-02-09</a:t>
            </a:fld>
            <a:endParaRPr lang="sv-SE"/>
          </a:p>
        </p:txBody>
      </p:sp>
      <p:sp>
        <p:nvSpPr>
          <p:cNvPr id="3" name="Platshållare för sidfot 2"/>
          <p:cNvSpPr>
            <a:spLocks noGrp="1"/>
          </p:cNvSpPr>
          <p:nvPr>
            <p:ph type="ftr" sz="quarter" idx="11"/>
          </p:nvPr>
        </p:nvSpPr>
        <p:spPr/>
        <p:txBody>
          <a:bodyPr/>
          <a:lstStyle/>
          <a:p>
            <a:endParaRPr lang="sv-SE"/>
          </a:p>
        </p:txBody>
      </p:sp>
      <p:sp>
        <p:nvSpPr>
          <p:cNvPr id="4" name="Platshållare för bildnummer 3"/>
          <p:cNvSpPr>
            <a:spLocks noGrp="1"/>
          </p:cNvSpPr>
          <p:nvPr>
            <p:ph type="sldNum" sz="quarter" idx="12"/>
          </p:nvPr>
        </p:nvSpPr>
        <p:spPr/>
        <p:txBody>
          <a:bodyPr/>
          <a:lstStyle/>
          <a:p>
            <a:fld id="{D207D416-6AFD-4B35-A6F4-91CD4CC36E0A}" type="slidenum">
              <a:rPr lang="sv-SE" smtClean="0"/>
              <a:t>‹#›</a:t>
            </a:fld>
            <a:endParaRPr lang="sv-SE"/>
          </a:p>
        </p:txBody>
      </p:sp>
    </p:spTree>
    <p:extLst>
      <p:ext uri="{BB962C8B-B14F-4D97-AF65-F5344CB8AC3E}">
        <p14:creationId xmlns:p14="http://schemas.microsoft.com/office/powerpoint/2010/main" val="27445963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839788" y="457200"/>
            <a:ext cx="3932237" cy="1600200"/>
          </a:xfrm>
        </p:spPr>
        <p:txBody>
          <a:bodyPr anchor="b"/>
          <a:lstStyle>
            <a:lvl1pPr>
              <a:defRPr sz="3200"/>
            </a:lvl1pPr>
          </a:lstStyle>
          <a:p>
            <a:r>
              <a:rPr lang="sv-SE" smtClean="0"/>
              <a:t>Klicka här för att ändra format</a:t>
            </a:r>
            <a:endParaRPr lang="sv-SE"/>
          </a:p>
        </p:txBody>
      </p:sp>
      <p:sp>
        <p:nvSpPr>
          <p:cNvPr id="3" name="Platshållare för innehåll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smtClean="0"/>
              <a:t>Redigera format för bakgrundstext</a:t>
            </a:r>
          </a:p>
        </p:txBody>
      </p:sp>
      <p:sp>
        <p:nvSpPr>
          <p:cNvPr id="5" name="Platshållare för datum 4"/>
          <p:cNvSpPr>
            <a:spLocks noGrp="1"/>
          </p:cNvSpPr>
          <p:nvPr>
            <p:ph type="dt" sz="half" idx="10"/>
          </p:nvPr>
        </p:nvSpPr>
        <p:spPr/>
        <p:txBody>
          <a:bodyPr/>
          <a:lstStyle/>
          <a:p>
            <a:fld id="{5152BDD9-83F0-487A-AF68-84E3361C4258}" type="datetimeFigureOut">
              <a:rPr lang="sv-SE" smtClean="0"/>
              <a:t>2022-02-09</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D207D416-6AFD-4B35-A6F4-91CD4CC36E0A}" type="slidenum">
              <a:rPr lang="sv-SE" smtClean="0"/>
              <a:t>‹#›</a:t>
            </a:fld>
            <a:endParaRPr lang="sv-SE"/>
          </a:p>
        </p:txBody>
      </p:sp>
    </p:spTree>
    <p:extLst>
      <p:ext uri="{BB962C8B-B14F-4D97-AF65-F5344CB8AC3E}">
        <p14:creationId xmlns:p14="http://schemas.microsoft.com/office/powerpoint/2010/main" val="13870773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839788" y="457200"/>
            <a:ext cx="3932237" cy="1600200"/>
          </a:xfrm>
        </p:spPr>
        <p:txBody>
          <a:bodyPr anchor="b"/>
          <a:lstStyle>
            <a:lvl1pPr>
              <a:defRPr sz="3200"/>
            </a:lvl1pPr>
          </a:lstStyle>
          <a:p>
            <a:r>
              <a:rPr lang="sv-SE" smtClean="0"/>
              <a:t>Klicka här för att ändra format</a:t>
            </a:r>
            <a:endParaRPr lang="sv-SE"/>
          </a:p>
        </p:txBody>
      </p:sp>
      <p:sp>
        <p:nvSpPr>
          <p:cNvPr id="3" name="Platshållare för bild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smtClean="0"/>
              <a:t>Redigera format för bakgrundstext</a:t>
            </a:r>
          </a:p>
        </p:txBody>
      </p:sp>
      <p:sp>
        <p:nvSpPr>
          <p:cNvPr id="5" name="Platshållare för datum 4"/>
          <p:cNvSpPr>
            <a:spLocks noGrp="1"/>
          </p:cNvSpPr>
          <p:nvPr>
            <p:ph type="dt" sz="half" idx="10"/>
          </p:nvPr>
        </p:nvSpPr>
        <p:spPr/>
        <p:txBody>
          <a:bodyPr/>
          <a:lstStyle/>
          <a:p>
            <a:fld id="{5152BDD9-83F0-487A-AF68-84E3361C4258}" type="datetimeFigureOut">
              <a:rPr lang="sv-SE" smtClean="0"/>
              <a:t>2022-02-09</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D207D416-6AFD-4B35-A6F4-91CD4CC36E0A}" type="slidenum">
              <a:rPr lang="sv-SE" smtClean="0"/>
              <a:t>‹#›</a:t>
            </a:fld>
            <a:endParaRPr lang="sv-SE"/>
          </a:p>
        </p:txBody>
      </p:sp>
    </p:spTree>
    <p:extLst>
      <p:ext uri="{BB962C8B-B14F-4D97-AF65-F5344CB8AC3E}">
        <p14:creationId xmlns:p14="http://schemas.microsoft.com/office/powerpoint/2010/main" val="7471868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smtClean="0"/>
              <a:t>Klicka här för att ändra format</a:t>
            </a:r>
            <a:endParaRPr lang="sv-SE"/>
          </a:p>
        </p:txBody>
      </p:sp>
      <p:sp>
        <p:nvSpPr>
          <p:cNvPr id="3" name="Platshållare för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52BDD9-83F0-487A-AF68-84E3361C4258}" type="datetimeFigureOut">
              <a:rPr lang="sv-SE" smtClean="0"/>
              <a:t>2022-02-09</a:t>
            </a:fld>
            <a:endParaRPr lang="sv-SE"/>
          </a:p>
        </p:txBody>
      </p:sp>
      <p:sp>
        <p:nvSpPr>
          <p:cNvPr id="5" name="Platshållare för sidfo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Platshållare för bild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07D416-6AFD-4B35-A6F4-91CD4CC36E0A}" type="slidenum">
              <a:rPr lang="sv-SE" smtClean="0"/>
              <a:t>‹#›</a:t>
            </a:fld>
            <a:endParaRPr lang="sv-SE"/>
          </a:p>
        </p:txBody>
      </p:sp>
    </p:spTree>
    <p:extLst>
      <p:ext uri="{BB962C8B-B14F-4D97-AF65-F5344CB8AC3E}">
        <p14:creationId xmlns:p14="http://schemas.microsoft.com/office/powerpoint/2010/main" val="38484279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vardochinsats.se/"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hyperlink" Target="http://www.vardochinsats.se/"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hyperlink" Target="http://www.lanseringvipsydostra.se/"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www.vardochinsats.se/"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hyperlink" Target="http://www.vardochinsats.s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7.xml"/><Relationship Id="rId6" Type="http://schemas.openxmlformats.org/officeDocument/2006/relationships/image" Target="../media/image6.png"/><Relationship Id="rId5" Type="http://schemas.openxmlformats.org/officeDocument/2006/relationships/hyperlink" Target="http://www.vardochinsats.se/" TargetMode="External"/><Relationship Id="rId4" Type="http://schemas.openxmlformats.org/officeDocument/2006/relationships/hyperlink" Target="http://www.lanseringvipsydostra.se/"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www.vardochinsats.se/"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7.xml"/><Relationship Id="rId5" Type="http://schemas.openxmlformats.org/officeDocument/2006/relationships/hyperlink" Target="mailto:Jenny.olofsson@rjl.se" TargetMode="Externa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a:xfrm>
            <a:off x="1524000" y="1122362"/>
            <a:ext cx="9144000" cy="3890673"/>
          </a:xfrm>
        </p:spPr>
        <p:txBody>
          <a:bodyPr>
            <a:normAutofit fontScale="90000"/>
          </a:bodyPr>
          <a:lstStyle/>
          <a:p>
            <a:r>
              <a:rPr lang="sv-SE" dirty="0" smtClean="0"/>
              <a:t>Implementering VIP, </a:t>
            </a:r>
            <a:br>
              <a:rPr lang="sv-SE" dirty="0" smtClean="0"/>
            </a:br>
            <a:r>
              <a:rPr lang="sv-SE" dirty="0" smtClean="0"/>
              <a:t>Jönköpings län</a:t>
            </a:r>
            <a:br>
              <a:rPr lang="sv-SE" dirty="0" smtClean="0"/>
            </a:br>
            <a:r>
              <a:rPr lang="sv-SE" dirty="0" smtClean="0"/>
              <a:t/>
            </a:r>
            <a:br>
              <a:rPr lang="sv-SE" dirty="0" smtClean="0"/>
            </a:br>
            <a:r>
              <a:rPr lang="sv-SE" sz="4800" dirty="0" smtClean="0">
                <a:hlinkClick r:id="rId3"/>
              </a:rPr>
              <a:t>www.vardochinsats.se</a:t>
            </a:r>
            <a:r>
              <a:rPr lang="sv-SE" sz="4800" dirty="0" smtClean="0"/>
              <a:t/>
            </a:r>
            <a:br>
              <a:rPr lang="sv-SE" sz="4800" dirty="0" smtClean="0"/>
            </a:br>
            <a:endParaRPr lang="sv-SE" dirty="0"/>
          </a:p>
        </p:txBody>
      </p:sp>
      <p:sp>
        <p:nvSpPr>
          <p:cNvPr id="3" name="Underrubrik 2"/>
          <p:cNvSpPr>
            <a:spLocks noGrp="1"/>
          </p:cNvSpPr>
          <p:nvPr>
            <p:ph type="subTitle" idx="1"/>
          </p:nvPr>
        </p:nvSpPr>
        <p:spPr>
          <a:xfrm>
            <a:off x="387928" y="4970799"/>
            <a:ext cx="11554689" cy="1655762"/>
          </a:xfrm>
        </p:spPr>
        <p:txBody>
          <a:bodyPr/>
          <a:lstStyle/>
          <a:p>
            <a:r>
              <a:rPr lang="sv-SE" dirty="0" smtClean="0">
                <a:solidFill>
                  <a:schemeClr val="bg1"/>
                </a:solidFill>
              </a:rPr>
              <a:t>.</a:t>
            </a:r>
            <a:endParaRPr lang="sv-SE" dirty="0">
              <a:solidFill>
                <a:schemeClr val="bg1"/>
              </a:solidFill>
            </a:endParaRPr>
          </a:p>
        </p:txBody>
      </p:sp>
      <p:pic>
        <p:nvPicPr>
          <p:cNvPr id="4" name="Bildobjekt 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87928" y="5041828"/>
            <a:ext cx="4784436" cy="1417782"/>
          </a:xfrm>
          <a:prstGeom prst="rect">
            <a:avLst/>
          </a:prstGeom>
        </p:spPr>
      </p:pic>
      <p:pic>
        <p:nvPicPr>
          <p:cNvPr id="5" name="Bildobjekt 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751782" y="5366327"/>
            <a:ext cx="3749964" cy="858982"/>
          </a:xfrm>
          <a:prstGeom prst="rect">
            <a:avLst/>
          </a:prstGeom>
        </p:spPr>
      </p:pic>
    </p:spTree>
    <p:extLst>
      <p:ext uri="{BB962C8B-B14F-4D97-AF65-F5344CB8AC3E}">
        <p14:creationId xmlns:p14="http://schemas.microsoft.com/office/powerpoint/2010/main" val="144571076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fontScale="90000"/>
          </a:bodyPr>
          <a:lstStyle/>
          <a:p>
            <a:pPr lvl="0" eaLnBrk="0" fontAlgn="base" hangingPunct="0">
              <a:lnSpc>
                <a:spcPct val="100000"/>
              </a:lnSpc>
              <a:spcAft>
                <a:spcPct val="0"/>
              </a:spcAft>
            </a:pPr>
            <a:r>
              <a:rPr lang="sv-SE" altLang="sv-SE" sz="2700" dirty="0">
                <a:solidFill>
                  <a:srgbClr val="000000"/>
                </a:solidFill>
                <a:latin typeface="Arial" panose="020B0604020202020204" pitchFamily="34" charset="0"/>
                <a:ea typeface="Calibri" panose="020F0502020204030204" pitchFamily="34" charset="0"/>
              </a:rPr>
              <a:t>Vård- och insatsprogram (VIP) – inom programområde psykisk hälsa</a:t>
            </a:r>
            <a:r>
              <a:rPr kumimoji="0" lang="sv-SE" altLang="sv-SE" sz="2700" b="0" i="0" u="none" strike="noStrike" cap="none" normalizeH="0" baseline="0" dirty="0" smtClean="0">
                <a:ln>
                  <a:noFill/>
                </a:ln>
                <a:solidFill>
                  <a:schemeClr val="tx1"/>
                </a:solidFill>
                <a:effectLst/>
                <a:latin typeface="Arial" panose="020B0604020202020204" pitchFamily="34" charset="0"/>
              </a:rPr>
              <a:t/>
            </a:r>
            <a:br>
              <a:rPr kumimoji="0" lang="sv-SE" altLang="sv-SE" sz="2700" b="0" i="0" u="none" strike="noStrike" cap="none" normalizeH="0" baseline="0" dirty="0" smtClean="0">
                <a:ln>
                  <a:noFill/>
                </a:ln>
                <a:solidFill>
                  <a:schemeClr val="tx1"/>
                </a:solidFill>
                <a:effectLst/>
                <a:latin typeface="Arial" panose="020B0604020202020204" pitchFamily="34" charset="0"/>
              </a:rPr>
            </a:br>
            <a:r>
              <a:rPr lang="sv-SE" altLang="sv-SE" sz="2700" dirty="0">
                <a:solidFill>
                  <a:srgbClr val="000000"/>
                </a:solidFill>
                <a:latin typeface="Arial" panose="020B0604020202020204" pitchFamily="34" charset="0"/>
                <a:ea typeface="Calibri" panose="020F0502020204030204" pitchFamily="34" charset="0"/>
              </a:rPr>
              <a:t> </a:t>
            </a:r>
            <a:r>
              <a:rPr lang="sv-SE" altLang="sv-SE" sz="2700" dirty="0">
                <a:solidFill>
                  <a:srgbClr val="000000"/>
                </a:solidFill>
                <a:latin typeface="Arial" panose="020B0604020202020204" pitchFamily="34" charset="0"/>
                <a:ea typeface="Calibri" panose="020F0502020204030204" pitchFamily="34" charset="0"/>
                <a:hlinkClick r:id="rId3"/>
              </a:rPr>
              <a:t>www.vardochinsats.se</a:t>
            </a:r>
            <a:r>
              <a:rPr kumimoji="0" lang="sv-SE" altLang="sv-SE" sz="2800" b="0" i="0" u="none" strike="noStrike" cap="none" normalizeH="0" baseline="0" dirty="0" smtClean="0">
                <a:ln>
                  <a:noFill/>
                </a:ln>
                <a:solidFill>
                  <a:schemeClr val="tx1"/>
                </a:solidFill>
                <a:effectLst/>
                <a:latin typeface="Arial" panose="020B0604020202020204" pitchFamily="34" charset="0"/>
              </a:rPr>
              <a:t/>
            </a:r>
            <a:br>
              <a:rPr kumimoji="0" lang="sv-SE" altLang="sv-SE" sz="2800" b="0" i="0" u="none" strike="noStrike" cap="none" normalizeH="0" baseline="0" dirty="0" smtClean="0">
                <a:ln>
                  <a:noFill/>
                </a:ln>
                <a:solidFill>
                  <a:schemeClr val="tx1"/>
                </a:solidFill>
                <a:effectLst/>
                <a:latin typeface="Arial" panose="020B0604020202020204" pitchFamily="34" charset="0"/>
              </a:rPr>
            </a:br>
            <a:endParaRPr lang="sv-SE" dirty="0"/>
          </a:p>
        </p:txBody>
      </p:sp>
      <p:sp>
        <p:nvSpPr>
          <p:cNvPr id="3" name="Platshållare för innehåll 2"/>
          <p:cNvSpPr>
            <a:spLocks noGrp="1"/>
          </p:cNvSpPr>
          <p:nvPr>
            <p:ph idx="1"/>
          </p:nvPr>
        </p:nvSpPr>
        <p:spPr>
          <a:xfrm>
            <a:off x="589722" y="969264"/>
            <a:ext cx="10515600" cy="10972395"/>
          </a:xfrm>
        </p:spPr>
        <p:txBody>
          <a:bodyPr/>
          <a:lstStyle/>
          <a:p>
            <a:pPr marL="0" indent="0">
              <a:buNone/>
            </a:pPr>
            <a:endParaRPr lang="sv-SE" b="1" dirty="0"/>
          </a:p>
          <a:p>
            <a:pPr marL="0" indent="0">
              <a:buNone/>
            </a:pPr>
            <a:r>
              <a:rPr lang="sv-SE" sz="2400" dirty="0" smtClean="0"/>
              <a:t>Ing-Marie </a:t>
            </a:r>
            <a:r>
              <a:rPr lang="sv-SE" sz="2400" dirty="0" smtClean="0"/>
              <a:t>Wieselgren (projektchef på Uppdrag Psykisk Hälsa)</a:t>
            </a:r>
          </a:p>
          <a:p>
            <a:pPr marL="0" indent="0">
              <a:buNone/>
            </a:pPr>
            <a:r>
              <a:rPr lang="sv-SE" sz="2000" dirty="0" smtClean="0"/>
              <a:t>Film på </a:t>
            </a:r>
            <a:r>
              <a:rPr lang="sv-SE" sz="2000" dirty="0" smtClean="0">
                <a:hlinkClick r:id="rId4"/>
              </a:rPr>
              <a:t>www.lanseringvipsydostra.se</a:t>
            </a:r>
            <a:r>
              <a:rPr lang="sv-SE" sz="2000" dirty="0" smtClean="0"/>
              <a:t>  under fliken Praktisk användning.</a:t>
            </a:r>
            <a:endParaRPr lang="sv-SE" sz="2000" dirty="0"/>
          </a:p>
          <a:p>
            <a:pPr marL="0" indent="0">
              <a:buNone/>
            </a:pPr>
            <a:r>
              <a:rPr lang="sv-SE" sz="2000" b="1" dirty="0"/>
              <a:t>Syfte</a:t>
            </a:r>
            <a:r>
              <a:rPr lang="sv-SE" sz="2000" dirty="0"/>
              <a:t>; </a:t>
            </a:r>
          </a:p>
          <a:p>
            <a:pPr marL="0" indent="0">
              <a:buNone/>
            </a:pPr>
            <a:r>
              <a:rPr lang="sv-SE" sz="2000" dirty="0"/>
              <a:t>Lättillgänglig, forskningsbaserad kunskap som underlättar för samverkan och delaktighet och i slutändan leder till jämlik vård.</a:t>
            </a:r>
          </a:p>
          <a:p>
            <a:pPr marL="0" indent="0">
              <a:buNone/>
            </a:pPr>
            <a:endParaRPr lang="sv-SE" sz="1800" b="1" dirty="0"/>
          </a:p>
          <a:p>
            <a:pPr marL="0" indent="0">
              <a:buNone/>
            </a:pPr>
            <a:r>
              <a:rPr lang="sv-SE" sz="2000" b="1" dirty="0" smtClean="0"/>
              <a:t>Baserat på;</a:t>
            </a:r>
            <a:endParaRPr lang="sv-SE" sz="2000" dirty="0"/>
          </a:p>
          <a:p>
            <a:pPr marL="0" indent="0">
              <a:buNone/>
            </a:pPr>
            <a:r>
              <a:rPr lang="sv-SE" sz="2000" dirty="0"/>
              <a:t>- Forskning</a:t>
            </a:r>
          </a:p>
          <a:p>
            <a:pPr marL="0" indent="0">
              <a:buNone/>
            </a:pPr>
            <a:r>
              <a:rPr lang="sv-SE" sz="2000" dirty="0"/>
              <a:t>- Beprövad erfarenhet</a:t>
            </a:r>
          </a:p>
          <a:p>
            <a:pPr marL="0" indent="0">
              <a:buNone/>
            </a:pPr>
            <a:r>
              <a:rPr lang="sv-SE" sz="2000" dirty="0"/>
              <a:t>- Framtaget i samverkan = flera perspektiv</a:t>
            </a:r>
          </a:p>
          <a:p>
            <a:pPr marL="0" indent="0">
              <a:buNone/>
            </a:pPr>
            <a:r>
              <a:rPr lang="sv-SE" dirty="0"/>
              <a:t> </a:t>
            </a:r>
          </a:p>
          <a:p>
            <a:pPr marL="0" indent="0">
              <a:buNone/>
            </a:pPr>
            <a:endParaRPr lang="sv-SE" dirty="0"/>
          </a:p>
          <a:p>
            <a:pPr marL="0" indent="0">
              <a:buNone/>
            </a:pPr>
            <a:endParaRPr lang="sv-SE" dirty="0"/>
          </a:p>
        </p:txBody>
      </p:sp>
      <p:pic>
        <p:nvPicPr>
          <p:cNvPr id="8" name="Bildobjekt 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184571" y="5870826"/>
            <a:ext cx="2661871" cy="662020"/>
          </a:xfrm>
          <a:prstGeom prst="rect">
            <a:avLst/>
          </a:prstGeom>
        </p:spPr>
      </p:pic>
      <p:pic>
        <p:nvPicPr>
          <p:cNvPr id="9" name="Bildobjekt 8"/>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850570" y="5870826"/>
            <a:ext cx="2928863" cy="724836"/>
          </a:xfrm>
          <a:prstGeom prst="rect">
            <a:avLst/>
          </a:prstGeom>
        </p:spPr>
      </p:pic>
    </p:spTree>
    <p:extLst>
      <p:ext uri="{BB962C8B-B14F-4D97-AF65-F5344CB8AC3E}">
        <p14:creationId xmlns:p14="http://schemas.microsoft.com/office/powerpoint/2010/main" val="30758017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fontScale="90000"/>
          </a:bodyPr>
          <a:lstStyle/>
          <a:p>
            <a:pPr lvl="0" eaLnBrk="0" fontAlgn="base" hangingPunct="0">
              <a:lnSpc>
                <a:spcPct val="100000"/>
              </a:lnSpc>
              <a:spcAft>
                <a:spcPct val="0"/>
              </a:spcAft>
            </a:pPr>
            <a:r>
              <a:rPr lang="sv-SE" altLang="sv-SE" sz="2700" dirty="0">
                <a:solidFill>
                  <a:srgbClr val="000000"/>
                </a:solidFill>
                <a:latin typeface="Arial" panose="020B0604020202020204" pitchFamily="34" charset="0"/>
                <a:ea typeface="Calibri" panose="020F0502020204030204" pitchFamily="34" charset="0"/>
              </a:rPr>
              <a:t>Vård- och insatsprogram (VIP) – inom programområde psykisk hälsa</a:t>
            </a:r>
            <a:r>
              <a:rPr kumimoji="0" lang="sv-SE" altLang="sv-SE" sz="2700" b="0" i="0" u="none" strike="noStrike" cap="none" normalizeH="0" baseline="0" dirty="0" smtClean="0">
                <a:ln>
                  <a:noFill/>
                </a:ln>
                <a:solidFill>
                  <a:schemeClr val="tx1"/>
                </a:solidFill>
                <a:effectLst/>
                <a:latin typeface="Arial" panose="020B0604020202020204" pitchFamily="34" charset="0"/>
              </a:rPr>
              <a:t/>
            </a:r>
            <a:br>
              <a:rPr kumimoji="0" lang="sv-SE" altLang="sv-SE" sz="2700" b="0" i="0" u="none" strike="noStrike" cap="none" normalizeH="0" baseline="0" dirty="0" smtClean="0">
                <a:ln>
                  <a:noFill/>
                </a:ln>
                <a:solidFill>
                  <a:schemeClr val="tx1"/>
                </a:solidFill>
                <a:effectLst/>
                <a:latin typeface="Arial" panose="020B0604020202020204" pitchFamily="34" charset="0"/>
              </a:rPr>
            </a:br>
            <a:r>
              <a:rPr lang="sv-SE" altLang="sv-SE" sz="2700" dirty="0">
                <a:solidFill>
                  <a:srgbClr val="000000"/>
                </a:solidFill>
                <a:latin typeface="Arial" panose="020B0604020202020204" pitchFamily="34" charset="0"/>
                <a:ea typeface="Calibri" panose="020F0502020204030204" pitchFamily="34" charset="0"/>
              </a:rPr>
              <a:t> </a:t>
            </a:r>
            <a:r>
              <a:rPr lang="sv-SE" altLang="sv-SE" sz="2700" dirty="0">
                <a:solidFill>
                  <a:srgbClr val="000000"/>
                </a:solidFill>
                <a:latin typeface="Arial" panose="020B0604020202020204" pitchFamily="34" charset="0"/>
                <a:ea typeface="Calibri" panose="020F0502020204030204" pitchFamily="34" charset="0"/>
                <a:hlinkClick r:id="rId3"/>
              </a:rPr>
              <a:t>www.vardochinsats.se</a:t>
            </a:r>
            <a:r>
              <a:rPr kumimoji="0" lang="sv-SE" altLang="sv-SE" sz="2800" b="0" i="0" u="none" strike="noStrike" cap="none" normalizeH="0" baseline="0" dirty="0" smtClean="0">
                <a:ln>
                  <a:noFill/>
                </a:ln>
                <a:solidFill>
                  <a:schemeClr val="tx1"/>
                </a:solidFill>
                <a:effectLst/>
                <a:latin typeface="Arial" panose="020B0604020202020204" pitchFamily="34" charset="0"/>
              </a:rPr>
              <a:t/>
            </a:r>
            <a:br>
              <a:rPr kumimoji="0" lang="sv-SE" altLang="sv-SE" sz="2800" b="0" i="0" u="none" strike="noStrike" cap="none" normalizeH="0" baseline="0" dirty="0" smtClean="0">
                <a:ln>
                  <a:noFill/>
                </a:ln>
                <a:solidFill>
                  <a:schemeClr val="tx1"/>
                </a:solidFill>
                <a:effectLst/>
                <a:latin typeface="Arial" panose="020B0604020202020204" pitchFamily="34" charset="0"/>
              </a:rPr>
            </a:br>
            <a:endParaRPr lang="sv-SE" dirty="0"/>
          </a:p>
        </p:txBody>
      </p:sp>
      <p:sp>
        <p:nvSpPr>
          <p:cNvPr id="3" name="Platshållare för innehåll 2"/>
          <p:cNvSpPr>
            <a:spLocks noGrp="1"/>
          </p:cNvSpPr>
          <p:nvPr>
            <p:ph idx="1"/>
          </p:nvPr>
        </p:nvSpPr>
        <p:spPr>
          <a:xfrm>
            <a:off x="589722" y="1302027"/>
            <a:ext cx="10515600" cy="10639632"/>
          </a:xfrm>
        </p:spPr>
        <p:txBody>
          <a:bodyPr/>
          <a:lstStyle/>
          <a:p>
            <a:pPr marL="0" indent="0">
              <a:buNone/>
            </a:pPr>
            <a:r>
              <a:rPr lang="sv-SE" b="1" dirty="0" smtClean="0"/>
              <a:t>NPO </a:t>
            </a:r>
            <a:r>
              <a:rPr lang="sv-SE" b="1" dirty="0"/>
              <a:t>- Nationellt </a:t>
            </a:r>
            <a:r>
              <a:rPr lang="sv-SE" b="1" dirty="0" smtClean="0"/>
              <a:t>programområde Psykisk hälsa</a:t>
            </a:r>
            <a:endParaRPr lang="sv-SE" b="1" dirty="0"/>
          </a:p>
          <a:p>
            <a:pPr marL="0" indent="0">
              <a:buNone/>
            </a:pPr>
            <a:r>
              <a:rPr lang="sv-SE" dirty="0"/>
              <a:t>RPO - Regionalt </a:t>
            </a:r>
            <a:r>
              <a:rPr lang="sv-SE" dirty="0" smtClean="0"/>
              <a:t>programområde (Sydöstra)</a:t>
            </a:r>
            <a:endParaRPr lang="sv-SE" dirty="0"/>
          </a:p>
          <a:p>
            <a:pPr marL="0" indent="0">
              <a:buNone/>
            </a:pPr>
            <a:endParaRPr lang="sv-SE" dirty="0"/>
          </a:p>
          <a:p>
            <a:pPr marL="0" indent="0">
              <a:buNone/>
            </a:pPr>
            <a:r>
              <a:rPr lang="sv-SE" dirty="0"/>
              <a:t>Psykisk hälsa – omfattar flera huvudmän</a:t>
            </a:r>
          </a:p>
          <a:p>
            <a:pPr marL="0" indent="0">
              <a:buNone/>
            </a:pPr>
            <a:r>
              <a:rPr lang="sv-SE" dirty="0"/>
              <a:t>(</a:t>
            </a:r>
            <a:r>
              <a:rPr lang="sv-SE" i="1" dirty="0"/>
              <a:t>psykiatri, primärvård, skola – elevhälsa, </a:t>
            </a:r>
          </a:p>
          <a:p>
            <a:pPr marL="0" indent="0">
              <a:buNone/>
            </a:pPr>
            <a:r>
              <a:rPr lang="sv-SE" i="1" dirty="0"/>
              <a:t>socialtjänst)</a:t>
            </a:r>
          </a:p>
          <a:p>
            <a:pPr marL="0" indent="0">
              <a:buNone/>
            </a:pPr>
            <a:endParaRPr lang="sv-SE" dirty="0"/>
          </a:p>
          <a:p>
            <a:pPr marL="0" indent="0">
              <a:buNone/>
            </a:pPr>
            <a:r>
              <a:rPr lang="sv-SE" dirty="0"/>
              <a:t>5 </a:t>
            </a:r>
            <a:r>
              <a:rPr lang="sv-SE" dirty="0" err="1"/>
              <a:t>VIPar</a:t>
            </a:r>
            <a:endParaRPr lang="sv-SE" dirty="0"/>
          </a:p>
          <a:p>
            <a:pPr marL="0" indent="0">
              <a:buNone/>
            </a:pPr>
            <a:endParaRPr lang="sv-SE" dirty="0" smtClean="0"/>
          </a:p>
          <a:p>
            <a:pPr marL="0" indent="0">
              <a:buNone/>
            </a:pPr>
            <a:endParaRPr lang="sv-SE" dirty="0"/>
          </a:p>
          <a:p>
            <a:pPr marL="0" indent="0">
              <a:buNone/>
            </a:pPr>
            <a:endParaRPr lang="sv-SE" dirty="0" smtClean="0"/>
          </a:p>
          <a:p>
            <a:pPr marL="0" indent="0">
              <a:buNone/>
            </a:pPr>
            <a:endParaRPr lang="sv-SE" dirty="0"/>
          </a:p>
          <a:p>
            <a:pPr marL="0" indent="0">
              <a:buNone/>
            </a:pPr>
            <a:endParaRPr lang="sv-SE" dirty="0"/>
          </a:p>
          <a:p>
            <a:pPr marL="0" indent="0">
              <a:buNone/>
            </a:pPr>
            <a:endParaRPr lang="sv-SE" dirty="0"/>
          </a:p>
        </p:txBody>
      </p:sp>
      <p:pic>
        <p:nvPicPr>
          <p:cNvPr id="7" name="Platshållare för bild 4">
            <a:extLst>
              <a:ext uri="{FF2B5EF4-FFF2-40B4-BE49-F238E27FC236}">
                <a16:creationId xmlns:a16="http://schemas.microsoft.com/office/drawing/2014/main" id="{9E94B041-F6F4-4F2E-9954-1E5531F4A03C}"/>
              </a:ext>
            </a:extLst>
          </p:cNvPr>
          <p:cNvPicPr/>
          <p:nvPr/>
        </p:nvPicPr>
        <p:blipFill>
          <a:blip r:embed="rId4" cstate="print">
            <a:extLst>
              <a:ext uri="{28A0092B-C50C-407E-A947-70E740481C1C}">
                <a14:useLocalDpi xmlns:a14="http://schemas.microsoft.com/office/drawing/2010/main" val="0"/>
              </a:ext>
            </a:extLst>
          </a:blip>
          <a:srcRect t="15488" b="15488"/>
          <a:stretch>
            <a:fillRect/>
          </a:stretch>
        </p:blipFill>
        <p:spPr>
          <a:xfrm>
            <a:off x="6612835" y="1302027"/>
            <a:ext cx="4740965" cy="3407279"/>
          </a:xfrm>
          <a:custGeom>
            <a:avLst/>
            <a:gdLst>
              <a:gd name="connsiteX0" fmla="*/ 0 w 12191999"/>
              <a:gd name="connsiteY0" fmla="*/ 0 h 6858000"/>
              <a:gd name="connsiteX1" fmla="*/ 12191999 w 12191999"/>
              <a:gd name="connsiteY1" fmla="*/ 0 h 6858000"/>
              <a:gd name="connsiteX2" fmla="*/ 12191999 w 12191999"/>
              <a:gd name="connsiteY2" fmla="*/ 6858000 h 6858000"/>
              <a:gd name="connsiteX3" fmla="*/ 0 w 12191999"/>
              <a:gd name="connsiteY3" fmla="*/ 6858000 h 6858000"/>
              <a:gd name="connsiteX4" fmla="*/ 0 w 12191999"/>
              <a:gd name="connsiteY4" fmla="*/ 0 h 6858000"/>
              <a:gd name="connsiteX0" fmla="*/ 0 w 12201525"/>
              <a:gd name="connsiteY0" fmla="*/ 0 h 6858000"/>
              <a:gd name="connsiteX1" fmla="*/ 12191999 w 12201525"/>
              <a:gd name="connsiteY1" fmla="*/ 0 h 6858000"/>
              <a:gd name="connsiteX2" fmla="*/ 12201525 w 12201525"/>
              <a:gd name="connsiteY2" fmla="*/ 3552825 h 6858000"/>
              <a:gd name="connsiteX3" fmla="*/ 12191999 w 12201525"/>
              <a:gd name="connsiteY3" fmla="*/ 6858000 h 6858000"/>
              <a:gd name="connsiteX4" fmla="*/ 0 w 12201525"/>
              <a:gd name="connsiteY4" fmla="*/ 6858000 h 6858000"/>
              <a:gd name="connsiteX5" fmla="*/ 0 w 12201525"/>
              <a:gd name="connsiteY5" fmla="*/ 0 h 6858000"/>
              <a:gd name="connsiteX0" fmla="*/ 0 w 12201525"/>
              <a:gd name="connsiteY0" fmla="*/ 9525 h 6867525"/>
              <a:gd name="connsiteX1" fmla="*/ 9134474 w 12201525"/>
              <a:gd name="connsiteY1" fmla="*/ 0 h 6867525"/>
              <a:gd name="connsiteX2" fmla="*/ 12201525 w 12201525"/>
              <a:gd name="connsiteY2" fmla="*/ 3562350 h 6867525"/>
              <a:gd name="connsiteX3" fmla="*/ 12191999 w 12201525"/>
              <a:gd name="connsiteY3" fmla="*/ 6867525 h 6867525"/>
              <a:gd name="connsiteX4" fmla="*/ 0 w 12201525"/>
              <a:gd name="connsiteY4" fmla="*/ 6867525 h 6867525"/>
              <a:gd name="connsiteX5" fmla="*/ 0 w 12201525"/>
              <a:gd name="connsiteY5" fmla="*/ 9525 h 6867525"/>
              <a:gd name="connsiteX0" fmla="*/ 0 w 12201525"/>
              <a:gd name="connsiteY0" fmla="*/ 9525 h 6867525"/>
              <a:gd name="connsiteX1" fmla="*/ 9134474 w 12201525"/>
              <a:gd name="connsiteY1" fmla="*/ 0 h 6867525"/>
              <a:gd name="connsiteX2" fmla="*/ 12201525 w 12201525"/>
              <a:gd name="connsiteY2" fmla="*/ 3562350 h 6867525"/>
              <a:gd name="connsiteX3" fmla="*/ 12191999 w 12201525"/>
              <a:gd name="connsiteY3" fmla="*/ 6867525 h 6867525"/>
              <a:gd name="connsiteX4" fmla="*/ 0 w 12201525"/>
              <a:gd name="connsiteY4" fmla="*/ 6867525 h 6867525"/>
              <a:gd name="connsiteX5" fmla="*/ 0 w 12201525"/>
              <a:gd name="connsiteY5" fmla="*/ 9525 h 6867525"/>
              <a:gd name="connsiteX0" fmla="*/ 0 w 12201525"/>
              <a:gd name="connsiteY0" fmla="*/ 9525 h 6867525"/>
              <a:gd name="connsiteX1" fmla="*/ 9134474 w 12201525"/>
              <a:gd name="connsiteY1" fmla="*/ 0 h 6867525"/>
              <a:gd name="connsiteX2" fmla="*/ 12201525 w 12201525"/>
              <a:gd name="connsiteY2" fmla="*/ 3562350 h 6867525"/>
              <a:gd name="connsiteX3" fmla="*/ 12191999 w 12201525"/>
              <a:gd name="connsiteY3" fmla="*/ 6867525 h 6867525"/>
              <a:gd name="connsiteX4" fmla="*/ 0 w 12201525"/>
              <a:gd name="connsiteY4" fmla="*/ 6867525 h 6867525"/>
              <a:gd name="connsiteX5" fmla="*/ 0 w 12201525"/>
              <a:gd name="connsiteY5" fmla="*/ 9525 h 6867525"/>
              <a:gd name="connsiteX0" fmla="*/ 0 w 12201525"/>
              <a:gd name="connsiteY0" fmla="*/ 9525 h 6867525"/>
              <a:gd name="connsiteX1" fmla="*/ 9134474 w 12201525"/>
              <a:gd name="connsiteY1" fmla="*/ 0 h 6867525"/>
              <a:gd name="connsiteX2" fmla="*/ 12201525 w 12201525"/>
              <a:gd name="connsiteY2" fmla="*/ 3562350 h 6867525"/>
              <a:gd name="connsiteX3" fmla="*/ 12191999 w 12201525"/>
              <a:gd name="connsiteY3" fmla="*/ 6867525 h 6867525"/>
              <a:gd name="connsiteX4" fmla="*/ 0 w 12201525"/>
              <a:gd name="connsiteY4" fmla="*/ 6867525 h 6867525"/>
              <a:gd name="connsiteX5" fmla="*/ 0 w 12201525"/>
              <a:gd name="connsiteY5" fmla="*/ 9525 h 6867525"/>
              <a:gd name="connsiteX0" fmla="*/ 0 w 12201525"/>
              <a:gd name="connsiteY0" fmla="*/ 9525 h 6867525"/>
              <a:gd name="connsiteX1" fmla="*/ 9134474 w 12201525"/>
              <a:gd name="connsiteY1" fmla="*/ 0 h 6867525"/>
              <a:gd name="connsiteX2" fmla="*/ 12201525 w 12201525"/>
              <a:gd name="connsiteY2" fmla="*/ 3562350 h 6867525"/>
              <a:gd name="connsiteX3" fmla="*/ 12191999 w 12201525"/>
              <a:gd name="connsiteY3" fmla="*/ 6867525 h 6867525"/>
              <a:gd name="connsiteX4" fmla="*/ 0 w 12201525"/>
              <a:gd name="connsiteY4" fmla="*/ 6867525 h 6867525"/>
              <a:gd name="connsiteX5" fmla="*/ 0 w 12201525"/>
              <a:gd name="connsiteY5" fmla="*/ 9525 h 6867525"/>
              <a:gd name="connsiteX0" fmla="*/ 0 w 12201525"/>
              <a:gd name="connsiteY0" fmla="*/ 9525 h 6867525"/>
              <a:gd name="connsiteX1" fmla="*/ 9134474 w 12201525"/>
              <a:gd name="connsiteY1" fmla="*/ 0 h 6867525"/>
              <a:gd name="connsiteX2" fmla="*/ 12201525 w 12201525"/>
              <a:gd name="connsiteY2" fmla="*/ 3562350 h 6867525"/>
              <a:gd name="connsiteX3" fmla="*/ 12191999 w 12201525"/>
              <a:gd name="connsiteY3" fmla="*/ 6867525 h 6867525"/>
              <a:gd name="connsiteX4" fmla="*/ 0 w 12201525"/>
              <a:gd name="connsiteY4" fmla="*/ 6867525 h 6867525"/>
              <a:gd name="connsiteX5" fmla="*/ 0 w 12201525"/>
              <a:gd name="connsiteY5" fmla="*/ 9525 h 6867525"/>
              <a:gd name="connsiteX0" fmla="*/ 0 w 12201525"/>
              <a:gd name="connsiteY0" fmla="*/ 9525 h 6867525"/>
              <a:gd name="connsiteX1" fmla="*/ 9134474 w 12201525"/>
              <a:gd name="connsiteY1" fmla="*/ 0 h 6867525"/>
              <a:gd name="connsiteX2" fmla="*/ 12201525 w 12201525"/>
              <a:gd name="connsiteY2" fmla="*/ 3562350 h 6867525"/>
              <a:gd name="connsiteX3" fmla="*/ 12191999 w 12201525"/>
              <a:gd name="connsiteY3" fmla="*/ 6867525 h 6867525"/>
              <a:gd name="connsiteX4" fmla="*/ 0 w 12201525"/>
              <a:gd name="connsiteY4" fmla="*/ 6867525 h 6867525"/>
              <a:gd name="connsiteX5" fmla="*/ 0 w 12201525"/>
              <a:gd name="connsiteY5" fmla="*/ 9525 h 6867525"/>
              <a:gd name="connsiteX0" fmla="*/ 0 w 12201525"/>
              <a:gd name="connsiteY0" fmla="*/ 9525 h 6867525"/>
              <a:gd name="connsiteX1" fmla="*/ 9134474 w 12201525"/>
              <a:gd name="connsiteY1" fmla="*/ 0 h 6867525"/>
              <a:gd name="connsiteX2" fmla="*/ 12201525 w 12201525"/>
              <a:gd name="connsiteY2" fmla="*/ 3562350 h 6867525"/>
              <a:gd name="connsiteX3" fmla="*/ 12191999 w 12201525"/>
              <a:gd name="connsiteY3" fmla="*/ 6867525 h 6867525"/>
              <a:gd name="connsiteX4" fmla="*/ 0 w 12201525"/>
              <a:gd name="connsiteY4" fmla="*/ 6867525 h 6867525"/>
              <a:gd name="connsiteX5" fmla="*/ 0 w 12201525"/>
              <a:gd name="connsiteY5" fmla="*/ 9525 h 6867525"/>
              <a:gd name="connsiteX0" fmla="*/ 0 w 12201525"/>
              <a:gd name="connsiteY0" fmla="*/ 9525 h 6867525"/>
              <a:gd name="connsiteX1" fmla="*/ 9134474 w 12201525"/>
              <a:gd name="connsiteY1" fmla="*/ 0 h 6867525"/>
              <a:gd name="connsiteX2" fmla="*/ 12201525 w 12201525"/>
              <a:gd name="connsiteY2" fmla="*/ 3562350 h 6867525"/>
              <a:gd name="connsiteX3" fmla="*/ 12191999 w 12201525"/>
              <a:gd name="connsiteY3" fmla="*/ 6867525 h 6867525"/>
              <a:gd name="connsiteX4" fmla="*/ 0 w 12201525"/>
              <a:gd name="connsiteY4" fmla="*/ 6867525 h 6867525"/>
              <a:gd name="connsiteX5" fmla="*/ 0 w 12201525"/>
              <a:gd name="connsiteY5" fmla="*/ 9525 h 6867525"/>
              <a:gd name="connsiteX0" fmla="*/ 0 w 12201525"/>
              <a:gd name="connsiteY0" fmla="*/ 9525 h 6867525"/>
              <a:gd name="connsiteX1" fmla="*/ 9134474 w 12201525"/>
              <a:gd name="connsiteY1" fmla="*/ 0 h 6867525"/>
              <a:gd name="connsiteX2" fmla="*/ 12201525 w 12201525"/>
              <a:gd name="connsiteY2" fmla="*/ 3562350 h 6867525"/>
              <a:gd name="connsiteX3" fmla="*/ 12191999 w 12201525"/>
              <a:gd name="connsiteY3" fmla="*/ 6867525 h 6867525"/>
              <a:gd name="connsiteX4" fmla="*/ 0 w 12201525"/>
              <a:gd name="connsiteY4" fmla="*/ 6867525 h 6867525"/>
              <a:gd name="connsiteX5" fmla="*/ 0 w 12201525"/>
              <a:gd name="connsiteY5" fmla="*/ 9525 h 6867525"/>
              <a:gd name="connsiteX0" fmla="*/ 0 w 12201525"/>
              <a:gd name="connsiteY0" fmla="*/ 9525 h 6867525"/>
              <a:gd name="connsiteX1" fmla="*/ 9134474 w 12201525"/>
              <a:gd name="connsiteY1" fmla="*/ 0 h 6867525"/>
              <a:gd name="connsiteX2" fmla="*/ 12201525 w 12201525"/>
              <a:gd name="connsiteY2" fmla="*/ 3562350 h 6867525"/>
              <a:gd name="connsiteX3" fmla="*/ 12191999 w 12201525"/>
              <a:gd name="connsiteY3" fmla="*/ 6867525 h 6867525"/>
              <a:gd name="connsiteX4" fmla="*/ 0 w 12201525"/>
              <a:gd name="connsiteY4" fmla="*/ 6867525 h 6867525"/>
              <a:gd name="connsiteX5" fmla="*/ 0 w 12201525"/>
              <a:gd name="connsiteY5" fmla="*/ 9525 h 6867525"/>
              <a:gd name="connsiteX0" fmla="*/ 0 w 12201525"/>
              <a:gd name="connsiteY0" fmla="*/ 15502 h 6873502"/>
              <a:gd name="connsiteX1" fmla="*/ 9098615 w 12201525"/>
              <a:gd name="connsiteY1" fmla="*/ 0 h 6873502"/>
              <a:gd name="connsiteX2" fmla="*/ 12201525 w 12201525"/>
              <a:gd name="connsiteY2" fmla="*/ 3568327 h 6873502"/>
              <a:gd name="connsiteX3" fmla="*/ 12191999 w 12201525"/>
              <a:gd name="connsiteY3" fmla="*/ 6873502 h 6873502"/>
              <a:gd name="connsiteX4" fmla="*/ 0 w 12201525"/>
              <a:gd name="connsiteY4" fmla="*/ 6873502 h 6873502"/>
              <a:gd name="connsiteX5" fmla="*/ 0 w 12201525"/>
              <a:gd name="connsiteY5" fmla="*/ 15502 h 6873502"/>
              <a:gd name="connsiteX0" fmla="*/ 0 w 12201525"/>
              <a:gd name="connsiteY0" fmla="*/ 15502 h 6873502"/>
              <a:gd name="connsiteX1" fmla="*/ 9098615 w 12201525"/>
              <a:gd name="connsiteY1" fmla="*/ 0 h 6873502"/>
              <a:gd name="connsiteX2" fmla="*/ 12201525 w 12201525"/>
              <a:gd name="connsiteY2" fmla="*/ 3568327 h 6873502"/>
              <a:gd name="connsiteX3" fmla="*/ 12191999 w 12201525"/>
              <a:gd name="connsiteY3" fmla="*/ 6873502 h 6873502"/>
              <a:gd name="connsiteX4" fmla="*/ 0 w 12201525"/>
              <a:gd name="connsiteY4" fmla="*/ 6873502 h 6873502"/>
              <a:gd name="connsiteX5" fmla="*/ 0 w 12201525"/>
              <a:gd name="connsiteY5" fmla="*/ 15502 h 6873502"/>
              <a:gd name="connsiteX0" fmla="*/ 0 w 12201525"/>
              <a:gd name="connsiteY0" fmla="*/ 15502 h 6873502"/>
              <a:gd name="connsiteX1" fmla="*/ 9098615 w 12201525"/>
              <a:gd name="connsiteY1" fmla="*/ 0 h 6873502"/>
              <a:gd name="connsiteX2" fmla="*/ 12201525 w 12201525"/>
              <a:gd name="connsiteY2" fmla="*/ 3568327 h 6873502"/>
              <a:gd name="connsiteX3" fmla="*/ 12191999 w 12201525"/>
              <a:gd name="connsiteY3" fmla="*/ 6873502 h 6873502"/>
              <a:gd name="connsiteX4" fmla="*/ 0 w 12201525"/>
              <a:gd name="connsiteY4" fmla="*/ 6873502 h 6873502"/>
              <a:gd name="connsiteX5" fmla="*/ 0 w 12201525"/>
              <a:gd name="connsiteY5" fmla="*/ 15502 h 6873502"/>
              <a:gd name="connsiteX0" fmla="*/ 0 w 12201525"/>
              <a:gd name="connsiteY0" fmla="*/ 15502 h 6873502"/>
              <a:gd name="connsiteX1" fmla="*/ 9098615 w 12201525"/>
              <a:gd name="connsiteY1" fmla="*/ 0 h 6873502"/>
              <a:gd name="connsiteX2" fmla="*/ 12201525 w 12201525"/>
              <a:gd name="connsiteY2" fmla="*/ 3568327 h 6873502"/>
              <a:gd name="connsiteX3" fmla="*/ 12191999 w 12201525"/>
              <a:gd name="connsiteY3" fmla="*/ 6873502 h 6873502"/>
              <a:gd name="connsiteX4" fmla="*/ 0 w 12201525"/>
              <a:gd name="connsiteY4" fmla="*/ 6873502 h 6873502"/>
              <a:gd name="connsiteX5" fmla="*/ 0 w 12201525"/>
              <a:gd name="connsiteY5" fmla="*/ 15502 h 6873502"/>
              <a:gd name="connsiteX0" fmla="*/ 0 w 12201525"/>
              <a:gd name="connsiteY0" fmla="*/ 6876 h 6864876"/>
              <a:gd name="connsiteX1" fmla="*/ 9098615 w 12201525"/>
              <a:gd name="connsiteY1" fmla="*/ 0 h 6864876"/>
              <a:gd name="connsiteX2" fmla="*/ 12201525 w 12201525"/>
              <a:gd name="connsiteY2" fmla="*/ 3559701 h 6864876"/>
              <a:gd name="connsiteX3" fmla="*/ 12191999 w 12201525"/>
              <a:gd name="connsiteY3" fmla="*/ 6864876 h 6864876"/>
              <a:gd name="connsiteX4" fmla="*/ 0 w 12201525"/>
              <a:gd name="connsiteY4" fmla="*/ 6864876 h 6864876"/>
              <a:gd name="connsiteX5" fmla="*/ 0 w 12201525"/>
              <a:gd name="connsiteY5" fmla="*/ 6876 h 6864876"/>
              <a:gd name="connsiteX0" fmla="*/ 0 w 12201525"/>
              <a:gd name="connsiteY0" fmla="*/ 6876 h 6864876"/>
              <a:gd name="connsiteX1" fmla="*/ 9098615 w 12201525"/>
              <a:gd name="connsiteY1" fmla="*/ 0 h 6864876"/>
              <a:gd name="connsiteX2" fmla="*/ 12201525 w 12201525"/>
              <a:gd name="connsiteY2" fmla="*/ 3559701 h 6864876"/>
              <a:gd name="connsiteX3" fmla="*/ 12191999 w 12201525"/>
              <a:gd name="connsiteY3" fmla="*/ 6864876 h 6864876"/>
              <a:gd name="connsiteX4" fmla="*/ 0 w 12201525"/>
              <a:gd name="connsiteY4" fmla="*/ 6864876 h 6864876"/>
              <a:gd name="connsiteX5" fmla="*/ 0 w 12201525"/>
              <a:gd name="connsiteY5" fmla="*/ 6876 h 6864876"/>
              <a:gd name="connsiteX0" fmla="*/ 0 w 12201525"/>
              <a:gd name="connsiteY0" fmla="*/ 6876 h 6864876"/>
              <a:gd name="connsiteX1" fmla="*/ 9133121 w 12201525"/>
              <a:gd name="connsiteY1" fmla="*/ 0 h 6864876"/>
              <a:gd name="connsiteX2" fmla="*/ 12201525 w 12201525"/>
              <a:gd name="connsiteY2" fmla="*/ 3559701 h 6864876"/>
              <a:gd name="connsiteX3" fmla="*/ 12191999 w 12201525"/>
              <a:gd name="connsiteY3" fmla="*/ 6864876 h 6864876"/>
              <a:gd name="connsiteX4" fmla="*/ 0 w 12201525"/>
              <a:gd name="connsiteY4" fmla="*/ 6864876 h 6864876"/>
              <a:gd name="connsiteX5" fmla="*/ 0 w 12201525"/>
              <a:gd name="connsiteY5" fmla="*/ 6876 h 6864876"/>
              <a:gd name="connsiteX0" fmla="*/ 0 w 12201525"/>
              <a:gd name="connsiteY0" fmla="*/ 6876 h 6864876"/>
              <a:gd name="connsiteX1" fmla="*/ 9133121 w 12201525"/>
              <a:gd name="connsiteY1" fmla="*/ 0 h 6864876"/>
              <a:gd name="connsiteX2" fmla="*/ 12201525 w 12201525"/>
              <a:gd name="connsiteY2" fmla="*/ 3559701 h 6864876"/>
              <a:gd name="connsiteX3" fmla="*/ 12191999 w 12201525"/>
              <a:gd name="connsiteY3" fmla="*/ 6864876 h 6864876"/>
              <a:gd name="connsiteX4" fmla="*/ 0 w 12201525"/>
              <a:gd name="connsiteY4" fmla="*/ 6864876 h 6864876"/>
              <a:gd name="connsiteX5" fmla="*/ 0 w 12201525"/>
              <a:gd name="connsiteY5" fmla="*/ 6876 h 6864876"/>
              <a:gd name="connsiteX0" fmla="*/ 0 w 12201525"/>
              <a:gd name="connsiteY0" fmla="*/ 6876 h 6864876"/>
              <a:gd name="connsiteX1" fmla="*/ 9133121 w 12201525"/>
              <a:gd name="connsiteY1" fmla="*/ 0 h 6864876"/>
              <a:gd name="connsiteX2" fmla="*/ 12201525 w 12201525"/>
              <a:gd name="connsiteY2" fmla="*/ 3559701 h 6864876"/>
              <a:gd name="connsiteX3" fmla="*/ 12191999 w 12201525"/>
              <a:gd name="connsiteY3" fmla="*/ 6864876 h 6864876"/>
              <a:gd name="connsiteX4" fmla="*/ 0 w 12201525"/>
              <a:gd name="connsiteY4" fmla="*/ 6864876 h 6864876"/>
              <a:gd name="connsiteX5" fmla="*/ 0 w 12201525"/>
              <a:gd name="connsiteY5" fmla="*/ 6876 h 6864876"/>
              <a:gd name="connsiteX0" fmla="*/ 0 w 12201525"/>
              <a:gd name="connsiteY0" fmla="*/ 6876 h 6864876"/>
              <a:gd name="connsiteX1" fmla="*/ 9127742 w 12201525"/>
              <a:gd name="connsiteY1" fmla="*/ 0 h 6864876"/>
              <a:gd name="connsiteX2" fmla="*/ 12201525 w 12201525"/>
              <a:gd name="connsiteY2" fmla="*/ 3559701 h 6864876"/>
              <a:gd name="connsiteX3" fmla="*/ 12191999 w 12201525"/>
              <a:gd name="connsiteY3" fmla="*/ 6864876 h 6864876"/>
              <a:gd name="connsiteX4" fmla="*/ 0 w 12201525"/>
              <a:gd name="connsiteY4" fmla="*/ 6864876 h 6864876"/>
              <a:gd name="connsiteX5" fmla="*/ 0 w 12201525"/>
              <a:gd name="connsiteY5" fmla="*/ 6876 h 6864876"/>
              <a:gd name="connsiteX0" fmla="*/ 0 w 12201525"/>
              <a:gd name="connsiteY0" fmla="*/ 6876 h 6864876"/>
              <a:gd name="connsiteX1" fmla="*/ 9133121 w 12201525"/>
              <a:gd name="connsiteY1" fmla="*/ 0 h 6864876"/>
              <a:gd name="connsiteX2" fmla="*/ 12201525 w 12201525"/>
              <a:gd name="connsiteY2" fmla="*/ 3559701 h 6864876"/>
              <a:gd name="connsiteX3" fmla="*/ 12191999 w 12201525"/>
              <a:gd name="connsiteY3" fmla="*/ 6864876 h 6864876"/>
              <a:gd name="connsiteX4" fmla="*/ 0 w 12201525"/>
              <a:gd name="connsiteY4" fmla="*/ 6864876 h 6864876"/>
              <a:gd name="connsiteX5" fmla="*/ 0 w 12201525"/>
              <a:gd name="connsiteY5" fmla="*/ 6876 h 6864876"/>
              <a:gd name="connsiteX0" fmla="*/ 0 w 12201525"/>
              <a:gd name="connsiteY0" fmla="*/ 1498 h 6859498"/>
              <a:gd name="connsiteX1" fmla="*/ 9133121 w 12201525"/>
              <a:gd name="connsiteY1" fmla="*/ 0 h 6859498"/>
              <a:gd name="connsiteX2" fmla="*/ 12201525 w 12201525"/>
              <a:gd name="connsiteY2" fmla="*/ 3554323 h 6859498"/>
              <a:gd name="connsiteX3" fmla="*/ 12191999 w 12201525"/>
              <a:gd name="connsiteY3" fmla="*/ 6859498 h 6859498"/>
              <a:gd name="connsiteX4" fmla="*/ 0 w 12201525"/>
              <a:gd name="connsiteY4" fmla="*/ 6859498 h 6859498"/>
              <a:gd name="connsiteX5" fmla="*/ 0 w 12201525"/>
              <a:gd name="connsiteY5" fmla="*/ 1498 h 6859498"/>
              <a:gd name="connsiteX0" fmla="*/ 0 w 12196930"/>
              <a:gd name="connsiteY0" fmla="*/ 1498 h 6859498"/>
              <a:gd name="connsiteX1" fmla="*/ 9133121 w 12196930"/>
              <a:gd name="connsiteY1" fmla="*/ 0 h 6859498"/>
              <a:gd name="connsiteX2" fmla="*/ 12196930 w 12196930"/>
              <a:gd name="connsiteY2" fmla="*/ 3549728 h 6859498"/>
              <a:gd name="connsiteX3" fmla="*/ 12191999 w 12196930"/>
              <a:gd name="connsiteY3" fmla="*/ 6859498 h 6859498"/>
              <a:gd name="connsiteX4" fmla="*/ 0 w 12196930"/>
              <a:gd name="connsiteY4" fmla="*/ 6859498 h 6859498"/>
              <a:gd name="connsiteX5" fmla="*/ 0 w 12196930"/>
              <a:gd name="connsiteY5" fmla="*/ 1498 h 6859498"/>
              <a:gd name="connsiteX0" fmla="*/ 0 w 12192599"/>
              <a:gd name="connsiteY0" fmla="*/ 1498 h 6859498"/>
              <a:gd name="connsiteX1" fmla="*/ 9133121 w 12192599"/>
              <a:gd name="connsiteY1" fmla="*/ 0 h 6859498"/>
              <a:gd name="connsiteX2" fmla="*/ 12187740 w 12192599"/>
              <a:gd name="connsiteY2" fmla="*/ 3549728 h 6859498"/>
              <a:gd name="connsiteX3" fmla="*/ 12191999 w 12192599"/>
              <a:gd name="connsiteY3" fmla="*/ 6859498 h 6859498"/>
              <a:gd name="connsiteX4" fmla="*/ 0 w 12192599"/>
              <a:gd name="connsiteY4" fmla="*/ 6859498 h 6859498"/>
              <a:gd name="connsiteX5" fmla="*/ 0 w 12192599"/>
              <a:gd name="connsiteY5" fmla="*/ 1498 h 6859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192599" h="6859498">
                <a:moveTo>
                  <a:pt x="0" y="1498"/>
                </a:moveTo>
                <a:lnTo>
                  <a:pt x="9133121" y="0"/>
                </a:lnTo>
                <a:cubicBezTo>
                  <a:pt x="10941201" y="1093691"/>
                  <a:pt x="11816297" y="2559984"/>
                  <a:pt x="12187740" y="3549728"/>
                </a:cubicBezTo>
                <a:cubicBezTo>
                  <a:pt x="12184565" y="4651453"/>
                  <a:pt x="12195174" y="5757773"/>
                  <a:pt x="12191999" y="6859498"/>
                </a:cubicBezTo>
                <a:lnTo>
                  <a:pt x="0" y="6859498"/>
                </a:lnTo>
                <a:lnTo>
                  <a:pt x="0" y="1498"/>
                </a:lnTo>
                <a:close/>
              </a:path>
            </a:pathLst>
          </a:custGeom>
        </p:spPr>
      </p:pic>
      <p:pic>
        <p:nvPicPr>
          <p:cNvPr id="8" name="Bildobjekt 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184571" y="5870826"/>
            <a:ext cx="2661871" cy="662020"/>
          </a:xfrm>
          <a:prstGeom prst="rect">
            <a:avLst/>
          </a:prstGeom>
        </p:spPr>
      </p:pic>
      <p:pic>
        <p:nvPicPr>
          <p:cNvPr id="9" name="Bildobjekt 8"/>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850570" y="5870826"/>
            <a:ext cx="2928863" cy="724836"/>
          </a:xfrm>
          <a:prstGeom prst="rect">
            <a:avLst/>
          </a:prstGeom>
        </p:spPr>
      </p:pic>
    </p:spTree>
    <p:extLst>
      <p:ext uri="{BB962C8B-B14F-4D97-AF65-F5344CB8AC3E}">
        <p14:creationId xmlns:p14="http://schemas.microsoft.com/office/powerpoint/2010/main" val="33566336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fontScale="90000"/>
          </a:bodyPr>
          <a:lstStyle/>
          <a:p>
            <a:pPr lvl="0" eaLnBrk="0" fontAlgn="base" hangingPunct="0">
              <a:lnSpc>
                <a:spcPct val="100000"/>
              </a:lnSpc>
              <a:spcAft>
                <a:spcPct val="0"/>
              </a:spcAft>
            </a:pPr>
            <a:r>
              <a:rPr lang="sv-SE" altLang="sv-SE" sz="2700" dirty="0">
                <a:solidFill>
                  <a:srgbClr val="000000"/>
                </a:solidFill>
                <a:latin typeface="Arial" panose="020B0604020202020204" pitchFamily="34" charset="0"/>
                <a:ea typeface="Calibri" panose="020F0502020204030204" pitchFamily="34" charset="0"/>
              </a:rPr>
              <a:t>Vård- och insatsprogram (VIP) – inom programområde psykisk hälsa</a:t>
            </a:r>
            <a:r>
              <a:rPr kumimoji="0" lang="sv-SE" altLang="sv-SE" sz="2700" b="0" i="0" u="none" strike="noStrike" cap="none" normalizeH="0" baseline="0" dirty="0" smtClean="0">
                <a:ln>
                  <a:noFill/>
                </a:ln>
                <a:solidFill>
                  <a:schemeClr val="tx1"/>
                </a:solidFill>
                <a:effectLst/>
                <a:latin typeface="Arial" panose="020B0604020202020204" pitchFamily="34" charset="0"/>
              </a:rPr>
              <a:t/>
            </a:r>
            <a:br>
              <a:rPr kumimoji="0" lang="sv-SE" altLang="sv-SE" sz="2700" b="0" i="0" u="none" strike="noStrike" cap="none" normalizeH="0" baseline="0" dirty="0" smtClean="0">
                <a:ln>
                  <a:noFill/>
                </a:ln>
                <a:solidFill>
                  <a:schemeClr val="tx1"/>
                </a:solidFill>
                <a:effectLst/>
                <a:latin typeface="Arial" panose="020B0604020202020204" pitchFamily="34" charset="0"/>
              </a:rPr>
            </a:br>
            <a:r>
              <a:rPr lang="sv-SE" altLang="sv-SE" sz="2700" dirty="0">
                <a:solidFill>
                  <a:srgbClr val="000000"/>
                </a:solidFill>
                <a:latin typeface="Arial" panose="020B0604020202020204" pitchFamily="34" charset="0"/>
                <a:ea typeface="Calibri" panose="020F0502020204030204" pitchFamily="34" charset="0"/>
              </a:rPr>
              <a:t> </a:t>
            </a:r>
            <a:r>
              <a:rPr lang="sv-SE" altLang="sv-SE" sz="2700" dirty="0">
                <a:solidFill>
                  <a:srgbClr val="000000"/>
                </a:solidFill>
                <a:latin typeface="Arial" panose="020B0604020202020204" pitchFamily="34" charset="0"/>
                <a:ea typeface="Calibri" panose="020F0502020204030204" pitchFamily="34" charset="0"/>
                <a:hlinkClick r:id="rId3"/>
              </a:rPr>
              <a:t>www.vardochinsats.se</a:t>
            </a:r>
            <a:r>
              <a:rPr kumimoji="0" lang="sv-SE" altLang="sv-SE" sz="2800" b="0" i="0" u="none" strike="noStrike" cap="none" normalizeH="0" baseline="0" dirty="0" smtClean="0">
                <a:ln>
                  <a:noFill/>
                </a:ln>
                <a:solidFill>
                  <a:schemeClr val="tx1"/>
                </a:solidFill>
                <a:effectLst/>
                <a:latin typeface="Arial" panose="020B0604020202020204" pitchFamily="34" charset="0"/>
              </a:rPr>
              <a:t/>
            </a:r>
            <a:br>
              <a:rPr kumimoji="0" lang="sv-SE" altLang="sv-SE" sz="2800" b="0" i="0" u="none" strike="noStrike" cap="none" normalizeH="0" baseline="0" dirty="0" smtClean="0">
                <a:ln>
                  <a:noFill/>
                </a:ln>
                <a:solidFill>
                  <a:schemeClr val="tx1"/>
                </a:solidFill>
                <a:effectLst/>
                <a:latin typeface="Arial" panose="020B0604020202020204" pitchFamily="34" charset="0"/>
              </a:rPr>
            </a:br>
            <a:endParaRPr lang="sv-SE" dirty="0"/>
          </a:p>
        </p:txBody>
      </p:sp>
      <p:sp>
        <p:nvSpPr>
          <p:cNvPr id="3" name="Platshållare för innehåll 2"/>
          <p:cNvSpPr>
            <a:spLocks noGrp="1"/>
          </p:cNvSpPr>
          <p:nvPr>
            <p:ph idx="1"/>
          </p:nvPr>
        </p:nvSpPr>
        <p:spPr>
          <a:xfrm>
            <a:off x="589722" y="1302027"/>
            <a:ext cx="10515600" cy="4330030"/>
          </a:xfrm>
        </p:spPr>
        <p:txBody>
          <a:bodyPr>
            <a:normAutofit fontScale="85000" lnSpcReduction="20000"/>
          </a:bodyPr>
          <a:lstStyle/>
          <a:p>
            <a:pPr marL="0" indent="0">
              <a:buNone/>
            </a:pPr>
            <a:r>
              <a:rPr lang="sv-SE" sz="3200" dirty="0" smtClean="0"/>
              <a:t>Vad </a:t>
            </a:r>
            <a:r>
              <a:rPr lang="sv-SE" sz="3200" dirty="0"/>
              <a:t>är nationella vård- och </a:t>
            </a:r>
            <a:r>
              <a:rPr lang="sv-SE" sz="3200" dirty="0" smtClean="0"/>
              <a:t>insatsprogram?</a:t>
            </a:r>
            <a:endParaRPr lang="sv-SE" sz="3200" dirty="0"/>
          </a:p>
          <a:p>
            <a:endParaRPr lang="sv-SE" sz="3200" dirty="0"/>
          </a:p>
          <a:p>
            <a:pPr marL="285750" indent="-285750">
              <a:buFontTx/>
              <a:buChar char="-"/>
            </a:pPr>
            <a:r>
              <a:rPr lang="sv-SE" dirty="0"/>
              <a:t>Del av nationell kunskapsstyrning</a:t>
            </a:r>
          </a:p>
          <a:p>
            <a:pPr marL="285750" indent="-285750">
              <a:buFontTx/>
              <a:buChar char="-"/>
            </a:pPr>
            <a:r>
              <a:rPr lang="sv-SE" dirty="0"/>
              <a:t>Ett nationellt kunskapsstöd </a:t>
            </a:r>
          </a:p>
          <a:p>
            <a:pPr marL="285750" indent="-285750">
              <a:buFontTx/>
              <a:buChar char="-"/>
            </a:pPr>
            <a:r>
              <a:rPr lang="sv-SE" dirty="0"/>
              <a:t>Riktar sig till flera olika verksamheter i kommun och region</a:t>
            </a:r>
          </a:p>
          <a:p>
            <a:pPr marL="285750" indent="-285750">
              <a:buFontTx/>
              <a:buChar char="-"/>
            </a:pPr>
            <a:r>
              <a:rPr lang="sv-SE" dirty="0"/>
              <a:t>Tillgängligt för alla</a:t>
            </a:r>
          </a:p>
          <a:p>
            <a:pPr marL="285750" indent="-285750">
              <a:buFontTx/>
              <a:buChar char="-"/>
            </a:pPr>
            <a:r>
              <a:rPr lang="sv-SE" dirty="0"/>
              <a:t>Baserat på gällande riktlinjer och kunskap</a:t>
            </a:r>
          </a:p>
          <a:p>
            <a:pPr marL="285750" indent="-285750">
              <a:buFontTx/>
              <a:buChar char="-"/>
            </a:pPr>
            <a:r>
              <a:rPr lang="sv-SE" dirty="0"/>
              <a:t>Kommer att uppdateras med tid – dynamiskt</a:t>
            </a:r>
          </a:p>
          <a:p>
            <a:endParaRPr lang="sv-SE" dirty="0"/>
          </a:p>
          <a:p>
            <a:pPr marL="0" indent="0">
              <a:buNone/>
            </a:pPr>
            <a:r>
              <a:rPr lang="sv-SE" dirty="0" smtClean="0"/>
              <a:t>Syfte</a:t>
            </a:r>
            <a:r>
              <a:rPr lang="sv-SE" dirty="0"/>
              <a:t>: En del i att nå jämlik och personcentrerad vård baserad på evidens och aktuell kunskap</a:t>
            </a:r>
          </a:p>
          <a:p>
            <a:pPr marL="0" indent="0">
              <a:buNone/>
            </a:pPr>
            <a:endParaRPr lang="sv-SE" dirty="0" smtClean="0"/>
          </a:p>
          <a:p>
            <a:pPr marL="0" indent="0">
              <a:buNone/>
            </a:pPr>
            <a:endParaRPr lang="sv-SE" dirty="0" smtClean="0"/>
          </a:p>
          <a:p>
            <a:pPr marL="0" indent="0">
              <a:buNone/>
            </a:pPr>
            <a:endParaRPr lang="sv-SE" dirty="0" smtClean="0"/>
          </a:p>
          <a:p>
            <a:pPr marL="0" indent="0">
              <a:buNone/>
            </a:pPr>
            <a:endParaRPr lang="sv-SE" dirty="0" smtClean="0"/>
          </a:p>
          <a:p>
            <a:pPr marL="0" indent="0">
              <a:buNone/>
            </a:pPr>
            <a:endParaRPr lang="sv-SE" dirty="0"/>
          </a:p>
        </p:txBody>
      </p:sp>
      <p:pic>
        <p:nvPicPr>
          <p:cNvPr id="8" name="Bildobjekt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151914" y="5675739"/>
            <a:ext cx="2649698" cy="658992"/>
          </a:xfrm>
          <a:prstGeom prst="rect">
            <a:avLst/>
          </a:prstGeom>
        </p:spPr>
      </p:pic>
      <p:pic>
        <p:nvPicPr>
          <p:cNvPr id="9" name="Bildobjekt 8"/>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687285" y="5632057"/>
            <a:ext cx="3232299" cy="799930"/>
          </a:xfrm>
          <a:prstGeom prst="rect">
            <a:avLst/>
          </a:prstGeom>
        </p:spPr>
      </p:pic>
      <p:sp>
        <p:nvSpPr>
          <p:cNvPr id="4" name="Rectangle 2"/>
          <p:cNvSpPr>
            <a:spLocks noChangeArrowheads="1"/>
          </p:cNvSpPr>
          <p:nvPr/>
        </p:nvSpPr>
        <p:spPr bwMode="auto">
          <a:xfrm>
            <a:off x="3002146" y="1233488"/>
            <a:ext cx="1039810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sv-SE"/>
          </a:p>
        </p:txBody>
      </p:sp>
      <p:sp>
        <p:nvSpPr>
          <p:cNvPr id="5" name="Rectangle 3"/>
          <p:cNvSpPr>
            <a:spLocks noChangeArrowheads="1"/>
          </p:cNvSpPr>
          <p:nvPr/>
        </p:nvSpPr>
        <p:spPr bwMode="auto">
          <a:xfrm>
            <a:off x="760651" y="5140175"/>
            <a:ext cx="7056255"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sv-SE" altLang="sv-SE" sz="1400" b="0" i="0" u="none" strike="noStrike" cap="none" normalizeH="0" baseline="0" dirty="0" smtClean="0">
                <a:ln>
                  <a:noFill/>
                </a:ln>
                <a:solidFill>
                  <a:srgbClr val="000000"/>
                </a:solidFill>
                <a:effectLst/>
                <a:latin typeface="Arial" panose="020B0604020202020204" pitchFamily="34" charset="0"/>
                <a:ea typeface="Calibri" panose="020F0502020204030204" pitchFamily="34" charset="0"/>
              </a:rPr>
              <a:t>.</a:t>
            </a:r>
            <a:endParaRPr kumimoji="0" lang="sv-SE" altLang="sv-SE" sz="24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83250481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 name="Rektangel 92"/>
          <p:cNvSpPr/>
          <p:nvPr/>
        </p:nvSpPr>
        <p:spPr>
          <a:xfrm>
            <a:off x="7336850" y="5921428"/>
            <a:ext cx="4808884" cy="60289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400" dirty="0" smtClean="0">
                <a:solidFill>
                  <a:schemeClr val="tx1"/>
                </a:solidFill>
              </a:rPr>
              <a:t>Stjärnorna visar vilka nätverk som informerats, </a:t>
            </a:r>
            <a:r>
              <a:rPr lang="sv-SE" sz="1400" dirty="0" smtClean="0">
                <a:solidFill>
                  <a:schemeClr val="tx1"/>
                </a:solidFill>
              </a:rPr>
              <a:t>febru</a:t>
            </a:r>
            <a:r>
              <a:rPr lang="sv-SE" sz="1400" dirty="0" smtClean="0">
                <a:solidFill>
                  <a:schemeClr val="tx1"/>
                </a:solidFill>
              </a:rPr>
              <a:t>ari </a:t>
            </a:r>
            <a:r>
              <a:rPr lang="sv-SE" sz="1400" dirty="0" smtClean="0">
                <a:solidFill>
                  <a:schemeClr val="tx1"/>
                </a:solidFill>
              </a:rPr>
              <a:t>2022</a:t>
            </a:r>
            <a:endParaRPr lang="sv-SE" sz="1400" dirty="0">
              <a:solidFill>
                <a:schemeClr val="tx1"/>
              </a:solidFill>
            </a:endParaRPr>
          </a:p>
        </p:txBody>
      </p:sp>
      <p:pic>
        <p:nvPicPr>
          <p:cNvPr id="6" name="Bildobjekt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46545" y="6091284"/>
            <a:ext cx="2937163" cy="660498"/>
          </a:xfrm>
          <a:prstGeom prst="rect">
            <a:avLst/>
          </a:prstGeom>
        </p:spPr>
      </p:pic>
      <p:sp>
        <p:nvSpPr>
          <p:cNvPr id="7" name="Högerpil 6"/>
          <p:cNvSpPr/>
          <p:nvPr/>
        </p:nvSpPr>
        <p:spPr>
          <a:xfrm>
            <a:off x="46182" y="3038853"/>
            <a:ext cx="12127345" cy="484632"/>
          </a:xfrm>
          <a:prstGeom prst="rightArrow">
            <a:avLst/>
          </a:prstGeom>
          <a:solidFill>
            <a:srgbClr val="83C06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8" name="Rektangel med rundade hörn 7"/>
          <p:cNvSpPr/>
          <p:nvPr/>
        </p:nvSpPr>
        <p:spPr>
          <a:xfrm>
            <a:off x="6879650" y="363564"/>
            <a:ext cx="914400" cy="914400"/>
          </a:xfrm>
          <a:prstGeom prst="round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600" dirty="0" smtClean="0">
                <a:solidFill>
                  <a:schemeClr val="tx1"/>
                </a:solidFill>
              </a:rPr>
              <a:t>Fritid</a:t>
            </a:r>
            <a:endParaRPr lang="sv-SE" sz="1600" dirty="0">
              <a:solidFill>
                <a:schemeClr val="tx1"/>
              </a:solidFill>
            </a:endParaRPr>
          </a:p>
        </p:txBody>
      </p:sp>
      <p:sp>
        <p:nvSpPr>
          <p:cNvPr id="9" name="Rektangel med rundade hörn 8"/>
          <p:cNvSpPr/>
          <p:nvPr/>
        </p:nvSpPr>
        <p:spPr>
          <a:xfrm>
            <a:off x="7930854" y="352606"/>
            <a:ext cx="914400" cy="914400"/>
          </a:xfrm>
          <a:prstGeom prst="round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600" dirty="0" smtClean="0">
                <a:solidFill>
                  <a:schemeClr val="tx1"/>
                </a:solidFill>
              </a:rPr>
              <a:t>Politik</a:t>
            </a:r>
            <a:endParaRPr lang="sv-SE" sz="1600" dirty="0">
              <a:solidFill>
                <a:schemeClr val="tx1"/>
              </a:solidFill>
            </a:endParaRPr>
          </a:p>
        </p:txBody>
      </p:sp>
      <p:sp>
        <p:nvSpPr>
          <p:cNvPr id="10" name="Rektangel med rundade hörn 9"/>
          <p:cNvSpPr/>
          <p:nvPr/>
        </p:nvSpPr>
        <p:spPr>
          <a:xfrm>
            <a:off x="9002143" y="338982"/>
            <a:ext cx="1499732" cy="914400"/>
          </a:xfrm>
          <a:prstGeom prst="round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600" dirty="0" smtClean="0">
                <a:solidFill>
                  <a:schemeClr val="tx1"/>
                </a:solidFill>
              </a:rPr>
              <a:t>Brukar-organisationer</a:t>
            </a:r>
            <a:endParaRPr lang="sv-SE" sz="1600" dirty="0">
              <a:solidFill>
                <a:schemeClr val="tx1"/>
              </a:solidFill>
            </a:endParaRPr>
          </a:p>
        </p:txBody>
      </p:sp>
      <p:sp>
        <p:nvSpPr>
          <p:cNvPr id="11" name="Rektangel med rundade hörn 10"/>
          <p:cNvSpPr/>
          <p:nvPr/>
        </p:nvSpPr>
        <p:spPr>
          <a:xfrm>
            <a:off x="10658764" y="350982"/>
            <a:ext cx="1348509" cy="914400"/>
          </a:xfrm>
          <a:prstGeom prst="round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600" dirty="0" smtClean="0">
                <a:solidFill>
                  <a:schemeClr val="tx1"/>
                </a:solidFill>
              </a:rPr>
              <a:t>Högskola/</a:t>
            </a:r>
          </a:p>
          <a:p>
            <a:pPr algn="ctr"/>
            <a:r>
              <a:rPr lang="sv-SE" sz="1600" dirty="0" smtClean="0">
                <a:solidFill>
                  <a:schemeClr val="tx1"/>
                </a:solidFill>
              </a:rPr>
              <a:t>Studenthälsa</a:t>
            </a:r>
            <a:endParaRPr lang="sv-SE" sz="1600" dirty="0">
              <a:solidFill>
                <a:schemeClr val="tx1"/>
              </a:solidFill>
            </a:endParaRPr>
          </a:p>
        </p:txBody>
      </p:sp>
      <p:sp>
        <p:nvSpPr>
          <p:cNvPr id="12" name="Rektangel med rundade hörn 11"/>
          <p:cNvSpPr/>
          <p:nvPr/>
        </p:nvSpPr>
        <p:spPr>
          <a:xfrm>
            <a:off x="4515536" y="1890703"/>
            <a:ext cx="914400" cy="914400"/>
          </a:xfrm>
          <a:prstGeom prst="roundRect">
            <a:avLst/>
          </a:prstGeom>
          <a:solidFill>
            <a:srgbClr val="C3D99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600" dirty="0" smtClean="0">
                <a:solidFill>
                  <a:schemeClr val="tx1"/>
                </a:solidFill>
              </a:rPr>
              <a:t>Äldre</a:t>
            </a:r>
            <a:endParaRPr lang="sv-SE" sz="1600" dirty="0">
              <a:solidFill>
                <a:schemeClr val="tx1"/>
              </a:solidFill>
            </a:endParaRPr>
          </a:p>
        </p:txBody>
      </p:sp>
      <p:sp>
        <p:nvSpPr>
          <p:cNvPr id="13" name="Rektangel med rundade hörn 12"/>
          <p:cNvSpPr/>
          <p:nvPr/>
        </p:nvSpPr>
        <p:spPr>
          <a:xfrm>
            <a:off x="5550137" y="1898022"/>
            <a:ext cx="914400" cy="914400"/>
          </a:xfrm>
          <a:prstGeom prst="roundRect">
            <a:avLst/>
          </a:prstGeom>
          <a:solidFill>
            <a:srgbClr val="C3D99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600" dirty="0" err="1" smtClean="0">
                <a:solidFill>
                  <a:schemeClr val="tx1"/>
                </a:solidFill>
              </a:rPr>
              <a:t>HoS</a:t>
            </a:r>
            <a:endParaRPr lang="sv-SE" sz="1600" dirty="0">
              <a:solidFill>
                <a:schemeClr val="tx1"/>
              </a:solidFill>
            </a:endParaRPr>
          </a:p>
        </p:txBody>
      </p:sp>
      <p:sp>
        <p:nvSpPr>
          <p:cNvPr id="14" name="Rektangel med rundade hörn 13"/>
          <p:cNvSpPr/>
          <p:nvPr/>
        </p:nvSpPr>
        <p:spPr>
          <a:xfrm>
            <a:off x="6422450" y="2932139"/>
            <a:ext cx="914400" cy="914400"/>
          </a:xfrm>
          <a:prstGeom prst="roundRect">
            <a:avLst/>
          </a:prstGeom>
          <a:solidFill>
            <a:srgbClr val="C3D99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600" dirty="0" smtClean="0">
                <a:solidFill>
                  <a:schemeClr val="tx1"/>
                </a:solidFill>
              </a:rPr>
              <a:t>MAS/</a:t>
            </a:r>
          </a:p>
          <a:p>
            <a:pPr algn="ctr"/>
            <a:r>
              <a:rPr lang="sv-SE" sz="1600" dirty="0" smtClean="0">
                <a:solidFill>
                  <a:schemeClr val="tx1"/>
                </a:solidFill>
              </a:rPr>
              <a:t>MAR</a:t>
            </a:r>
            <a:endParaRPr lang="sv-SE" sz="1600" dirty="0">
              <a:solidFill>
                <a:schemeClr val="tx1"/>
              </a:solidFill>
            </a:endParaRPr>
          </a:p>
        </p:txBody>
      </p:sp>
      <p:sp>
        <p:nvSpPr>
          <p:cNvPr id="15" name="Rektangel med rundade hörn 14"/>
          <p:cNvSpPr/>
          <p:nvPr/>
        </p:nvSpPr>
        <p:spPr>
          <a:xfrm>
            <a:off x="7879733" y="1908460"/>
            <a:ext cx="1425915" cy="914400"/>
          </a:xfrm>
          <a:prstGeom prst="roundRect">
            <a:avLst/>
          </a:prstGeom>
          <a:solidFill>
            <a:srgbClr val="C3D99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600" dirty="0" smtClean="0">
                <a:solidFill>
                  <a:schemeClr val="tx1"/>
                </a:solidFill>
              </a:rPr>
              <a:t>Ekonomiskt bistånd</a:t>
            </a:r>
            <a:endParaRPr lang="sv-SE" sz="1600" dirty="0">
              <a:solidFill>
                <a:schemeClr val="tx1"/>
              </a:solidFill>
            </a:endParaRPr>
          </a:p>
        </p:txBody>
      </p:sp>
      <p:sp>
        <p:nvSpPr>
          <p:cNvPr id="16" name="Rektangel med rundade hörn 15"/>
          <p:cNvSpPr/>
          <p:nvPr/>
        </p:nvSpPr>
        <p:spPr>
          <a:xfrm>
            <a:off x="9425849" y="1890703"/>
            <a:ext cx="1117579" cy="914400"/>
          </a:xfrm>
          <a:prstGeom prst="roundRect">
            <a:avLst/>
          </a:prstGeom>
          <a:solidFill>
            <a:srgbClr val="C3D99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600" dirty="0" smtClean="0">
                <a:solidFill>
                  <a:schemeClr val="tx1"/>
                </a:solidFill>
              </a:rPr>
              <a:t>Arbets-marknad</a:t>
            </a:r>
            <a:endParaRPr lang="sv-SE" sz="1600" dirty="0">
              <a:solidFill>
                <a:schemeClr val="tx1"/>
              </a:solidFill>
            </a:endParaRPr>
          </a:p>
        </p:txBody>
      </p:sp>
      <p:sp>
        <p:nvSpPr>
          <p:cNvPr id="17" name="Rektangel med rundade hörn 16"/>
          <p:cNvSpPr/>
          <p:nvPr/>
        </p:nvSpPr>
        <p:spPr>
          <a:xfrm>
            <a:off x="3499547" y="1885658"/>
            <a:ext cx="914400" cy="914400"/>
          </a:xfrm>
          <a:prstGeom prst="roundRect">
            <a:avLst/>
          </a:prstGeom>
          <a:solidFill>
            <a:srgbClr val="C3D99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600" dirty="0" smtClean="0">
                <a:solidFill>
                  <a:schemeClr val="tx1"/>
                </a:solidFill>
              </a:rPr>
              <a:t>Fakta</a:t>
            </a:r>
            <a:endParaRPr lang="sv-SE" sz="1600" dirty="0">
              <a:solidFill>
                <a:schemeClr val="tx1"/>
              </a:solidFill>
            </a:endParaRPr>
          </a:p>
        </p:txBody>
      </p:sp>
      <p:sp>
        <p:nvSpPr>
          <p:cNvPr id="18" name="Rektangel med rundade hörn 17"/>
          <p:cNvSpPr/>
          <p:nvPr/>
        </p:nvSpPr>
        <p:spPr>
          <a:xfrm>
            <a:off x="220521" y="3495821"/>
            <a:ext cx="1101440" cy="914400"/>
          </a:xfrm>
          <a:prstGeom prst="roundRect">
            <a:avLst/>
          </a:prstGeom>
          <a:solidFill>
            <a:srgbClr val="83C06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dirty="0" smtClean="0">
                <a:solidFill>
                  <a:schemeClr val="tx1"/>
                </a:solidFill>
              </a:rPr>
              <a:t>REKO, </a:t>
            </a:r>
          </a:p>
          <a:p>
            <a:pPr algn="ctr"/>
            <a:r>
              <a:rPr lang="sv-SE" dirty="0" smtClean="0">
                <a:solidFill>
                  <a:schemeClr val="tx1"/>
                </a:solidFill>
              </a:rPr>
              <a:t>23/4-20</a:t>
            </a:r>
            <a:endParaRPr lang="sv-SE" dirty="0">
              <a:solidFill>
                <a:schemeClr val="tx1"/>
              </a:solidFill>
            </a:endParaRPr>
          </a:p>
        </p:txBody>
      </p:sp>
      <p:sp>
        <p:nvSpPr>
          <p:cNvPr id="19" name="Rektangel med rundade hörn 18"/>
          <p:cNvSpPr/>
          <p:nvPr/>
        </p:nvSpPr>
        <p:spPr>
          <a:xfrm>
            <a:off x="2627748" y="3509653"/>
            <a:ext cx="965202" cy="914400"/>
          </a:xfrm>
          <a:prstGeom prst="roundRect">
            <a:avLst/>
          </a:prstGeom>
          <a:solidFill>
            <a:srgbClr val="83C06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dirty="0" smtClean="0">
                <a:solidFill>
                  <a:schemeClr val="tx1"/>
                </a:solidFill>
              </a:rPr>
              <a:t>Social-chefer</a:t>
            </a:r>
            <a:endParaRPr lang="sv-SE" dirty="0">
              <a:solidFill>
                <a:schemeClr val="tx1"/>
              </a:solidFill>
            </a:endParaRPr>
          </a:p>
        </p:txBody>
      </p:sp>
      <p:sp>
        <p:nvSpPr>
          <p:cNvPr id="20" name="Rektangel med rundade hörn 19"/>
          <p:cNvSpPr/>
          <p:nvPr/>
        </p:nvSpPr>
        <p:spPr>
          <a:xfrm>
            <a:off x="1450446" y="3521610"/>
            <a:ext cx="1096830" cy="904318"/>
          </a:xfrm>
          <a:prstGeom prst="roundRect">
            <a:avLst/>
          </a:prstGeom>
          <a:solidFill>
            <a:srgbClr val="83C06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dirty="0" smtClean="0">
                <a:solidFill>
                  <a:schemeClr val="tx1"/>
                </a:solidFill>
              </a:rPr>
              <a:t>Strategi-</a:t>
            </a:r>
          </a:p>
          <a:p>
            <a:pPr algn="ctr"/>
            <a:r>
              <a:rPr lang="sv-SE" dirty="0" smtClean="0">
                <a:solidFill>
                  <a:schemeClr val="tx1"/>
                </a:solidFill>
              </a:rPr>
              <a:t>grupper</a:t>
            </a:r>
            <a:endParaRPr lang="sv-SE" dirty="0">
              <a:solidFill>
                <a:schemeClr val="tx1"/>
              </a:solidFill>
            </a:endParaRPr>
          </a:p>
        </p:txBody>
      </p:sp>
      <p:sp>
        <p:nvSpPr>
          <p:cNvPr id="21" name="Rektangel med rundade hörn 20"/>
          <p:cNvSpPr/>
          <p:nvPr/>
        </p:nvSpPr>
        <p:spPr>
          <a:xfrm>
            <a:off x="4193301" y="3999794"/>
            <a:ext cx="967521" cy="914400"/>
          </a:xfrm>
          <a:prstGeom prst="roundRect">
            <a:avLst/>
          </a:prstGeom>
          <a:solidFill>
            <a:srgbClr val="83C06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600" dirty="0" smtClean="0">
                <a:solidFill>
                  <a:schemeClr val="tx1"/>
                </a:solidFill>
              </a:rPr>
              <a:t>Psykiatri</a:t>
            </a:r>
            <a:endParaRPr lang="sv-SE" sz="1600" dirty="0">
              <a:solidFill>
                <a:schemeClr val="tx1"/>
              </a:solidFill>
            </a:endParaRPr>
          </a:p>
        </p:txBody>
      </p:sp>
      <p:sp>
        <p:nvSpPr>
          <p:cNvPr id="23" name="Rektangel med rundade hörn 22"/>
          <p:cNvSpPr/>
          <p:nvPr/>
        </p:nvSpPr>
        <p:spPr>
          <a:xfrm>
            <a:off x="473948" y="1908460"/>
            <a:ext cx="1349146" cy="914400"/>
          </a:xfrm>
          <a:prstGeom prst="roundRect">
            <a:avLst/>
          </a:prstGeom>
          <a:solidFill>
            <a:srgbClr val="C3D99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dirty="0" smtClean="0">
                <a:solidFill>
                  <a:schemeClr val="tx1"/>
                </a:solidFill>
              </a:rPr>
              <a:t>Utbildningschefer</a:t>
            </a:r>
            <a:endParaRPr lang="sv-SE" dirty="0">
              <a:solidFill>
                <a:schemeClr val="tx1"/>
              </a:solidFill>
            </a:endParaRPr>
          </a:p>
        </p:txBody>
      </p:sp>
      <p:sp>
        <p:nvSpPr>
          <p:cNvPr id="24" name="Rektangel med rundade hörn 23"/>
          <p:cNvSpPr/>
          <p:nvPr/>
        </p:nvSpPr>
        <p:spPr>
          <a:xfrm>
            <a:off x="7868248" y="2932611"/>
            <a:ext cx="1182251" cy="914400"/>
          </a:xfrm>
          <a:prstGeom prst="roundRect">
            <a:avLst/>
          </a:prstGeom>
          <a:solidFill>
            <a:srgbClr val="83C06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600" dirty="0" smtClean="0">
                <a:solidFill>
                  <a:schemeClr val="tx1"/>
                </a:solidFill>
              </a:rPr>
              <a:t>Funktions-hinder omsorg</a:t>
            </a:r>
            <a:endParaRPr lang="sv-SE" sz="1600" dirty="0">
              <a:solidFill>
                <a:schemeClr val="tx1"/>
              </a:solidFill>
            </a:endParaRPr>
          </a:p>
        </p:txBody>
      </p:sp>
      <p:sp>
        <p:nvSpPr>
          <p:cNvPr id="25" name="Rektangel med rundade hörn 24"/>
          <p:cNvSpPr/>
          <p:nvPr/>
        </p:nvSpPr>
        <p:spPr>
          <a:xfrm>
            <a:off x="5433116" y="4001195"/>
            <a:ext cx="1052945" cy="914400"/>
          </a:xfrm>
          <a:prstGeom prst="roundRect">
            <a:avLst/>
          </a:prstGeom>
          <a:solidFill>
            <a:srgbClr val="83C06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600" dirty="0" smtClean="0">
                <a:solidFill>
                  <a:schemeClr val="tx1"/>
                </a:solidFill>
              </a:rPr>
              <a:t>Missbruk</a:t>
            </a:r>
            <a:endParaRPr lang="sv-SE" sz="1600" dirty="0">
              <a:solidFill>
                <a:schemeClr val="tx1"/>
              </a:solidFill>
            </a:endParaRPr>
          </a:p>
        </p:txBody>
      </p:sp>
      <p:sp>
        <p:nvSpPr>
          <p:cNvPr id="26" name="Rektangel med rundade hörn 25"/>
          <p:cNvSpPr/>
          <p:nvPr/>
        </p:nvSpPr>
        <p:spPr>
          <a:xfrm>
            <a:off x="5189342" y="2932139"/>
            <a:ext cx="914400" cy="914400"/>
          </a:xfrm>
          <a:prstGeom prst="roundRect">
            <a:avLst/>
          </a:prstGeom>
          <a:solidFill>
            <a:srgbClr val="83C06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600" dirty="0" smtClean="0">
                <a:solidFill>
                  <a:schemeClr val="tx1"/>
                </a:solidFill>
              </a:rPr>
              <a:t>Barn/ unga</a:t>
            </a:r>
            <a:endParaRPr lang="sv-SE" sz="1600" dirty="0">
              <a:solidFill>
                <a:schemeClr val="tx1"/>
              </a:solidFill>
            </a:endParaRPr>
          </a:p>
        </p:txBody>
      </p:sp>
      <p:sp>
        <p:nvSpPr>
          <p:cNvPr id="29" name="Rektangel med rundade hörn 28"/>
          <p:cNvSpPr/>
          <p:nvPr/>
        </p:nvSpPr>
        <p:spPr>
          <a:xfrm>
            <a:off x="5164241" y="5410420"/>
            <a:ext cx="2715492" cy="680864"/>
          </a:xfrm>
          <a:prstGeom prst="roundRect">
            <a:avLst/>
          </a:prstGeom>
          <a:solidFill>
            <a:srgbClr val="83C06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600" dirty="0" smtClean="0">
              <a:solidFill>
                <a:schemeClr val="tx1"/>
              </a:solidFill>
            </a:endParaRPr>
          </a:p>
          <a:p>
            <a:pPr algn="ctr"/>
            <a:r>
              <a:rPr lang="sv-SE" sz="1600" dirty="0" smtClean="0">
                <a:solidFill>
                  <a:schemeClr val="tx1"/>
                </a:solidFill>
              </a:rPr>
              <a:t>Lanseringskonferens</a:t>
            </a:r>
          </a:p>
          <a:p>
            <a:pPr algn="ctr"/>
            <a:r>
              <a:rPr lang="sv-SE" sz="1600" dirty="0" smtClean="0">
                <a:solidFill>
                  <a:schemeClr val="tx1"/>
                </a:solidFill>
                <a:hlinkClick r:id="rId4"/>
              </a:rPr>
              <a:t>www.lanseringvipsydostra.se</a:t>
            </a:r>
            <a:r>
              <a:rPr lang="sv-SE" sz="1600" dirty="0" smtClean="0">
                <a:solidFill>
                  <a:schemeClr val="tx1"/>
                </a:solidFill>
              </a:rPr>
              <a:t> </a:t>
            </a:r>
          </a:p>
          <a:p>
            <a:pPr algn="ctr"/>
            <a:endParaRPr lang="sv-SE" dirty="0"/>
          </a:p>
        </p:txBody>
      </p:sp>
      <p:sp>
        <p:nvSpPr>
          <p:cNvPr id="30" name="Rektangel med rundade hörn 29"/>
          <p:cNvSpPr/>
          <p:nvPr/>
        </p:nvSpPr>
        <p:spPr>
          <a:xfrm>
            <a:off x="6823395" y="3991290"/>
            <a:ext cx="1902225" cy="914400"/>
          </a:xfrm>
          <a:prstGeom prst="roundRect">
            <a:avLst/>
          </a:prstGeom>
          <a:solidFill>
            <a:srgbClr val="83C06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600" dirty="0" smtClean="0">
                <a:solidFill>
                  <a:schemeClr val="tx1"/>
                </a:solidFill>
              </a:rPr>
              <a:t>Myndighetsnätverk</a:t>
            </a:r>
          </a:p>
          <a:p>
            <a:pPr algn="ctr"/>
            <a:r>
              <a:rPr lang="sv-SE" sz="1600" dirty="0" smtClean="0">
                <a:solidFill>
                  <a:schemeClr val="tx1"/>
                </a:solidFill>
              </a:rPr>
              <a:t>FO/</a:t>
            </a:r>
            <a:r>
              <a:rPr lang="sv-SE" sz="1600" dirty="0" err="1" smtClean="0">
                <a:solidFill>
                  <a:schemeClr val="tx1"/>
                </a:solidFill>
              </a:rPr>
              <a:t>Soc.psykiatri</a:t>
            </a:r>
            <a:endParaRPr lang="sv-SE" sz="1600" dirty="0">
              <a:solidFill>
                <a:schemeClr val="tx1"/>
              </a:solidFill>
            </a:endParaRPr>
          </a:p>
        </p:txBody>
      </p:sp>
      <p:sp>
        <p:nvSpPr>
          <p:cNvPr id="32" name="Rektangel med rundade hörn 31"/>
          <p:cNvSpPr/>
          <p:nvPr/>
        </p:nvSpPr>
        <p:spPr>
          <a:xfrm>
            <a:off x="681187" y="4914194"/>
            <a:ext cx="2429162" cy="566666"/>
          </a:xfrm>
          <a:prstGeom prst="roundRect">
            <a:avLst/>
          </a:prstGeom>
          <a:solidFill>
            <a:srgbClr val="83C06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dirty="0" smtClean="0">
                <a:solidFill>
                  <a:schemeClr val="tx1"/>
                </a:solidFill>
              </a:rPr>
              <a:t>Beslut och mandat</a:t>
            </a:r>
            <a:endParaRPr lang="sv-SE" dirty="0">
              <a:solidFill>
                <a:schemeClr val="tx1"/>
              </a:solidFill>
            </a:endParaRPr>
          </a:p>
        </p:txBody>
      </p:sp>
      <p:sp>
        <p:nvSpPr>
          <p:cNvPr id="33" name="Rektangel med rundade hörn 32"/>
          <p:cNvSpPr/>
          <p:nvPr/>
        </p:nvSpPr>
        <p:spPr>
          <a:xfrm>
            <a:off x="6588695" y="1898022"/>
            <a:ext cx="1205355" cy="914400"/>
          </a:xfrm>
          <a:prstGeom prst="roundRect">
            <a:avLst/>
          </a:prstGeom>
          <a:solidFill>
            <a:srgbClr val="C3D99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600" dirty="0" smtClean="0">
                <a:solidFill>
                  <a:schemeClr val="tx1"/>
                </a:solidFill>
              </a:rPr>
              <a:t>Elevhälsa</a:t>
            </a:r>
            <a:endParaRPr lang="sv-SE" sz="1600" dirty="0">
              <a:solidFill>
                <a:schemeClr val="tx1"/>
              </a:solidFill>
            </a:endParaRPr>
          </a:p>
        </p:txBody>
      </p:sp>
      <p:sp>
        <p:nvSpPr>
          <p:cNvPr id="35" name="Rektangel med rundade hörn 34"/>
          <p:cNvSpPr/>
          <p:nvPr/>
        </p:nvSpPr>
        <p:spPr>
          <a:xfrm>
            <a:off x="10663629" y="1898022"/>
            <a:ext cx="1343644" cy="914400"/>
          </a:xfrm>
          <a:prstGeom prst="roundRect">
            <a:avLst/>
          </a:prstGeom>
          <a:solidFill>
            <a:srgbClr val="C3D99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sz="1600" dirty="0" smtClean="0">
                <a:solidFill>
                  <a:schemeClr val="tx1"/>
                </a:solidFill>
              </a:rPr>
              <a:t>Ungdoms-mottagning</a:t>
            </a:r>
            <a:endParaRPr lang="sv-SE" sz="1600" dirty="0">
              <a:solidFill>
                <a:schemeClr val="tx1"/>
              </a:solidFill>
            </a:endParaRPr>
          </a:p>
        </p:txBody>
      </p:sp>
      <p:cxnSp>
        <p:nvCxnSpPr>
          <p:cNvPr id="45" name="Rak koppling 44"/>
          <p:cNvCxnSpPr/>
          <p:nvPr/>
        </p:nvCxnSpPr>
        <p:spPr>
          <a:xfrm>
            <a:off x="2030186" y="4340425"/>
            <a:ext cx="13275" cy="750017"/>
          </a:xfrm>
          <a:prstGeom prst="line">
            <a:avLst/>
          </a:prstGeom>
          <a:ln>
            <a:solidFill>
              <a:srgbClr val="83C06F"/>
            </a:solidFill>
          </a:ln>
        </p:spPr>
        <p:style>
          <a:lnRef idx="1">
            <a:schemeClr val="accent1"/>
          </a:lnRef>
          <a:fillRef idx="0">
            <a:schemeClr val="accent1"/>
          </a:fillRef>
          <a:effectRef idx="0">
            <a:schemeClr val="accent1"/>
          </a:effectRef>
          <a:fontRef idx="minor">
            <a:schemeClr val="tx1"/>
          </a:fontRef>
        </p:style>
      </p:cxnSp>
      <p:cxnSp>
        <p:nvCxnSpPr>
          <p:cNvPr id="53" name="Rak koppling 52"/>
          <p:cNvCxnSpPr>
            <a:stCxn id="19" idx="2"/>
          </p:cNvCxnSpPr>
          <p:nvPr/>
        </p:nvCxnSpPr>
        <p:spPr>
          <a:xfrm flipH="1">
            <a:off x="2825171" y="4424053"/>
            <a:ext cx="285178" cy="502027"/>
          </a:xfrm>
          <a:prstGeom prst="line">
            <a:avLst/>
          </a:prstGeom>
          <a:ln>
            <a:solidFill>
              <a:srgbClr val="83C06F"/>
            </a:solidFill>
          </a:ln>
        </p:spPr>
        <p:style>
          <a:lnRef idx="1">
            <a:schemeClr val="accent1"/>
          </a:lnRef>
          <a:fillRef idx="0">
            <a:schemeClr val="accent1"/>
          </a:fillRef>
          <a:effectRef idx="0">
            <a:schemeClr val="accent1"/>
          </a:effectRef>
          <a:fontRef idx="minor">
            <a:schemeClr val="tx1"/>
          </a:fontRef>
        </p:style>
      </p:cxnSp>
      <p:cxnSp>
        <p:nvCxnSpPr>
          <p:cNvPr id="57" name="Rak koppling 56"/>
          <p:cNvCxnSpPr/>
          <p:nvPr/>
        </p:nvCxnSpPr>
        <p:spPr>
          <a:xfrm>
            <a:off x="962848" y="4382556"/>
            <a:ext cx="179494" cy="576158"/>
          </a:xfrm>
          <a:prstGeom prst="line">
            <a:avLst/>
          </a:prstGeom>
          <a:ln>
            <a:solidFill>
              <a:srgbClr val="83C06F"/>
            </a:solidFill>
          </a:ln>
        </p:spPr>
        <p:style>
          <a:lnRef idx="1">
            <a:schemeClr val="accent1"/>
          </a:lnRef>
          <a:fillRef idx="0">
            <a:schemeClr val="accent1"/>
          </a:fillRef>
          <a:effectRef idx="0">
            <a:schemeClr val="accent1"/>
          </a:effectRef>
          <a:fontRef idx="minor">
            <a:schemeClr val="tx1"/>
          </a:fontRef>
        </p:style>
      </p:cxnSp>
      <p:sp>
        <p:nvSpPr>
          <p:cNvPr id="62" name="5-uddig stjärna 61"/>
          <p:cNvSpPr/>
          <p:nvPr/>
        </p:nvSpPr>
        <p:spPr>
          <a:xfrm>
            <a:off x="287191" y="3505903"/>
            <a:ext cx="222790" cy="291381"/>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63" name="Rektangel med rundade hörn 62"/>
          <p:cNvSpPr/>
          <p:nvPr/>
        </p:nvSpPr>
        <p:spPr>
          <a:xfrm>
            <a:off x="220521" y="3505903"/>
            <a:ext cx="1100710" cy="904318"/>
          </a:xfrm>
          <a:prstGeom prst="roundRect">
            <a:avLst/>
          </a:prstGeom>
          <a:solidFill>
            <a:srgbClr val="83C06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v-SE" dirty="0" smtClean="0">
                <a:solidFill>
                  <a:schemeClr val="tx1"/>
                </a:solidFill>
              </a:rPr>
              <a:t>REKO, </a:t>
            </a:r>
          </a:p>
          <a:p>
            <a:pPr algn="ctr"/>
            <a:r>
              <a:rPr lang="sv-SE" dirty="0" smtClean="0">
                <a:solidFill>
                  <a:schemeClr val="tx1"/>
                </a:solidFill>
              </a:rPr>
              <a:t>23/4-20</a:t>
            </a:r>
            <a:endParaRPr lang="sv-SE" dirty="0">
              <a:solidFill>
                <a:schemeClr val="tx1"/>
              </a:solidFill>
            </a:endParaRPr>
          </a:p>
        </p:txBody>
      </p:sp>
      <p:sp>
        <p:nvSpPr>
          <p:cNvPr id="66" name="5-uddig stjärna 65"/>
          <p:cNvSpPr/>
          <p:nvPr/>
        </p:nvSpPr>
        <p:spPr>
          <a:xfrm>
            <a:off x="212750" y="3482077"/>
            <a:ext cx="222790" cy="291381"/>
          </a:xfrm>
          <a:prstGeom prst="star5">
            <a:avLst/>
          </a:prstGeom>
          <a:solidFill>
            <a:srgbClr val="FFC000"/>
          </a:solidFill>
          <a:ln>
            <a:solidFill>
              <a:srgbClr val="83C06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67" name="5-uddig stjärna 66"/>
          <p:cNvSpPr/>
          <p:nvPr/>
        </p:nvSpPr>
        <p:spPr>
          <a:xfrm>
            <a:off x="1443133" y="3560328"/>
            <a:ext cx="181622" cy="179150"/>
          </a:xfrm>
          <a:prstGeom prst="star5">
            <a:avLst/>
          </a:prstGeom>
          <a:solidFill>
            <a:srgbClr val="FFC000"/>
          </a:solidFill>
          <a:ln>
            <a:solidFill>
              <a:srgbClr val="83C06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68" name="5-uddig stjärna 67"/>
          <p:cNvSpPr/>
          <p:nvPr/>
        </p:nvSpPr>
        <p:spPr>
          <a:xfrm>
            <a:off x="2635073" y="3464312"/>
            <a:ext cx="222790" cy="291381"/>
          </a:xfrm>
          <a:prstGeom prst="star5">
            <a:avLst/>
          </a:prstGeom>
          <a:solidFill>
            <a:srgbClr val="FFC000"/>
          </a:solidFill>
          <a:ln>
            <a:solidFill>
              <a:srgbClr val="83C06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69" name="5-uddig stjärna 68"/>
          <p:cNvSpPr/>
          <p:nvPr/>
        </p:nvSpPr>
        <p:spPr>
          <a:xfrm>
            <a:off x="5154458" y="2936964"/>
            <a:ext cx="222790" cy="291381"/>
          </a:xfrm>
          <a:prstGeom prst="star5">
            <a:avLst/>
          </a:prstGeom>
          <a:solidFill>
            <a:srgbClr val="FFC000"/>
          </a:solidFill>
          <a:ln>
            <a:solidFill>
              <a:srgbClr val="83C06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70" name="5-uddig stjärna 69"/>
          <p:cNvSpPr/>
          <p:nvPr/>
        </p:nvSpPr>
        <p:spPr>
          <a:xfrm>
            <a:off x="708358" y="4894964"/>
            <a:ext cx="222790" cy="291381"/>
          </a:xfrm>
          <a:prstGeom prst="star5">
            <a:avLst/>
          </a:prstGeom>
          <a:solidFill>
            <a:srgbClr val="FFC000"/>
          </a:solidFill>
          <a:ln>
            <a:solidFill>
              <a:srgbClr val="83C06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72" name="5-uddig stjärna 71"/>
          <p:cNvSpPr/>
          <p:nvPr/>
        </p:nvSpPr>
        <p:spPr>
          <a:xfrm>
            <a:off x="1625486" y="3472640"/>
            <a:ext cx="197608" cy="157559"/>
          </a:xfrm>
          <a:prstGeom prst="star5">
            <a:avLst/>
          </a:prstGeom>
          <a:solidFill>
            <a:srgbClr val="FFC000"/>
          </a:solidFill>
          <a:ln>
            <a:solidFill>
              <a:srgbClr val="83C06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74" name="5-uddig stjärna 73"/>
          <p:cNvSpPr/>
          <p:nvPr/>
        </p:nvSpPr>
        <p:spPr>
          <a:xfrm>
            <a:off x="200193" y="1767672"/>
            <a:ext cx="172166" cy="235971"/>
          </a:xfrm>
          <a:prstGeom prst="star5">
            <a:avLst/>
          </a:prstGeom>
          <a:solidFill>
            <a:srgbClr val="FFC000"/>
          </a:solidFill>
          <a:ln>
            <a:solidFill>
              <a:srgbClr val="83C06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75" name="5-uddig stjärna 74"/>
          <p:cNvSpPr/>
          <p:nvPr/>
        </p:nvSpPr>
        <p:spPr>
          <a:xfrm>
            <a:off x="6600323" y="1915568"/>
            <a:ext cx="222790" cy="291381"/>
          </a:xfrm>
          <a:prstGeom prst="star5">
            <a:avLst/>
          </a:prstGeom>
          <a:solidFill>
            <a:srgbClr val="FFC000"/>
          </a:solidFill>
          <a:ln>
            <a:solidFill>
              <a:srgbClr val="83C06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76" name="5-uddig stjärna 75"/>
          <p:cNvSpPr/>
          <p:nvPr/>
        </p:nvSpPr>
        <p:spPr>
          <a:xfrm>
            <a:off x="5498156" y="3973769"/>
            <a:ext cx="222790" cy="291381"/>
          </a:xfrm>
          <a:prstGeom prst="star5">
            <a:avLst/>
          </a:prstGeom>
          <a:solidFill>
            <a:srgbClr val="FFC000"/>
          </a:solidFill>
          <a:ln>
            <a:solidFill>
              <a:srgbClr val="83C06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77" name="5-uddig stjärna 76"/>
          <p:cNvSpPr/>
          <p:nvPr/>
        </p:nvSpPr>
        <p:spPr>
          <a:xfrm>
            <a:off x="5205839" y="5343667"/>
            <a:ext cx="222790" cy="291381"/>
          </a:xfrm>
          <a:prstGeom prst="star5">
            <a:avLst/>
          </a:prstGeom>
          <a:solidFill>
            <a:srgbClr val="FFC000"/>
          </a:solidFill>
          <a:ln>
            <a:solidFill>
              <a:srgbClr val="83C06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78" name="Rektangel 77"/>
          <p:cNvSpPr/>
          <p:nvPr/>
        </p:nvSpPr>
        <p:spPr>
          <a:xfrm>
            <a:off x="120073" y="218427"/>
            <a:ext cx="5745018" cy="137946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sv-SE" dirty="0" smtClean="0">
                <a:solidFill>
                  <a:schemeClr val="tx1"/>
                </a:solidFill>
              </a:rPr>
              <a:t>Tre nivåer av implementering av </a:t>
            </a:r>
            <a:r>
              <a:rPr lang="sv-SE" dirty="0" smtClean="0">
                <a:solidFill>
                  <a:schemeClr val="tx1"/>
                </a:solidFill>
                <a:hlinkClick r:id="rId5"/>
              </a:rPr>
              <a:t>www.vardochinsats.se</a:t>
            </a:r>
            <a:r>
              <a:rPr lang="sv-SE" dirty="0" smtClean="0">
                <a:solidFill>
                  <a:schemeClr val="tx1"/>
                </a:solidFill>
              </a:rPr>
              <a:t> </a:t>
            </a:r>
          </a:p>
          <a:p>
            <a:pPr marL="342900" indent="-342900">
              <a:buAutoNum type="arabicPeriod"/>
            </a:pPr>
            <a:r>
              <a:rPr lang="sv-SE" dirty="0" smtClean="0">
                <a:solidFill>
                  <a:schemeClr val="tx1"/>
                </a:solidFill>
              </a:rPr>
              <a:t>Ha kunskap om verktyget</a:t>
            </a:r>
          </a:p>
          <a:p>
            <a:pPr marL="342900" indent="-342900">
              <a:buAutoNum type="arabicPeriod"/>
            </a:pPr>
            <a:r>
              <a:rPr lang="sv-SE" dirty="0" smtClean="0">
                <a:solidFill>
                  <a:schemeClr val="tx1"/>
                </a:solidFill>
              </a:rPr>
              <a:t>Kunna använda sig av verktyget</a:t>
            </a:r>
          </a:p>
          <a:p>
            <a:pPr marL="342900" indent="-342900">
              <a:buAutoNum type="arabicPeriod"/>
            </a:pPr>
            <a:r>
              <a:rPr lang="sv-SE" dirty="0" smtClean="0">
                <a:solidFill>
                  <a:schemeClr val="tx1"/>
                </a:solidFill>
              </a:rPr>
              <a:t>Innehållskunskap</a:t>
            </a:r>
          </a:p>
          <a:p>
            <a:pPr marL="342900" indent="-342900">
              <a:buAutoNum type="arabicPeriod"/>
            </a:pPr>
            <a:endParaRPr lang="sv-SE" dirty="0">
              <a:solidFill>
                <a:schemeClr val="tx1"/>
              </a:solidFill>
            </a:endParaRPr>
          </a:p>
        </p:txBody>
      </p:sp>
      <p:cxnSp>
        <p:nvCxnSpPr>
          <p:cNvPr id="80" name="Rak koppling 79"/>
          <p:cNvCxnSpPr/>
          <p:nvPr/>
        </p:nvCxnSpPr>
        <p:spPr>
          <a:xfrm>
            <a:off x="1321231" y="2822860"/>
            <a:ext cx="80472" cy="2090668"/>
          </a:xfrm>
          <a:prstGeom prst="line">
            <a:avLst/>
          </a:prstGeom>
          <a:ln>
            <a:solidFill>
              <a:srgbClr val="C3D99A"/>
            </a:solidFill>
          </a:ln>
        </p:spPr>
        <p:style>
          <a:lnRef idx="1">
            <a:schemeClr val="accent1"/>
          </a:lnRef>
          <a:fillRef idx="0">
            <a:schemeClr val="accent1"/>
          </a:fillRef>
          <a:effectRef idx="0">
            <a:schemeClr val="accent1"/>
          </a:effectRef>
          <a:fontRef idx="minor">
            <a:schemeClr val="tx1"/>
          </a:fontRef>
        </p:style>
      </p:cxnSp>
      <p:sp>
        <p:nvSpPr>
          <p:cNvPr id="82" name="5-uddig stjärna 81"/>
          <p:cNvSpPr/>
          <p:nvPr/>
        </p:nvSpPr>
        <p:spPr>
          <a:xfrm>
            <a:off x="9035310" y="5632482"/>
            <a:ext cx="222790" cy="291381"/>
          </a:xfrm>
          <a:prstGeom prst="star5">
            <a:avLst/>
          </a:prstGeom>
          <a:solidFill>
            <a:srgbClr val="FFC000"/>
          </a:solidFill>
          <a:ln>
            <a:solidFill>
              <a:srgbClr val="83C06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83" name="5-uddig stjärna 82"/>
          <p:cNvSpPr/>
          <p:nvPr/>
        </p:nvSpPr>
        <p:spPr>
          <a:xfrm>
            <a:off x="8771100" y="5396840"/>
            <a:ext cx="222790" cy="291381"/>
          </a:xfrm>
          <a:prstGeom prst="star5">
            <a:avLst/>
          </a:prstGeom>
          <a:solidFill>
            <a:srgbClr val="FFC000"/>
          </a:solidFill>
          <a:ln>
            <a:solidFill>
              <a:srgbClr val="83C06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84" name="5-uddig stjärna 83"/>
          <p:cNvSpPr/>
          <p:nvPr/>
        </p:nvSpPr>
        <p:spPr>
          <a:xfrm>
            <a:off x="1818852" y="3482077"/>
            <a:ext cx="247462" cy="223941"/>
          </a:xfrm>
          <a:prstGeom prst="star5">
            <a:avLst/>
          </a:prstGeom>
          <a:solidFill>
            <a:srgbClr val="FFC000"/>
          </a:solidFill>
          <a:ln>
            <a:solidFill>
              <a:srgbClr val="83C06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85" name="5-uddig stjärna 84"/>
          <p:cNvSpPr/>
          <p:nvPr/>
        </p:nvSpPr>
        <p:spPr>
          <a:xfrm>
            <a:off x="6881887" y="3966256"/>
            <a:ext cx="222790" cy="291381"/>
          </a:xfrm>
          <a:prstGeom prst="star5">
            <a:avLst/>
          </a:prstGeom>
          <a:solidFill>
            <a:srgbClr val="FFC000"/>
          </a:solidFill>
          <a:ln>
            <a:solidFill>
              <a:srgbClr val="83C06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86" name="Rektangel 85"/>
          <p:cNvSpPr/>
          <p:nvPr/>
        </p:nvSpPr>
        <p:spPr>
          <a:xfrm>
            <a:off x="509981" y="552910"/>
            <a:ext cx="5210965" cy="250654"/>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dirty="0" smtClean="0">
                <a:solidFill>
                  <a:schemeClr val="tx1"/>
                </a:solidFill>
              </a:rPr>
              <a:t>Ha kunskap om verktyget</a:t>
            </a:r>
          </a:p>
        </p:txBody>
      </p:sp>
      <p:sp>
        <p:nvSpPr>
          <p:cNvPr id="87" name="Rektangel 86"/>
          <p:cNvSpPr/>
          <p:nvPr/>
        </p:nvSpPr>
        <p:spPr>
          <a:xfrm>
            <a:off x="509981" y="824643"/>
            <a:ext cx="5210965" cy="250654"/>
          </a:xfrm>
          <a:prstGeom prst="rect">
            <a:avLst/>
          </a:prstGeom>
          <a:solidFill>
            <a:srgbClr val="C3D99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dirty="0" smtClean="0">
                <a:solidFill>
                  <a:schemeClr val="tx1"/>
                </a:solidFill>
              </a:rPr>
              <a:t>Kunna använda verktyget</a:t>
            </a:r>
          </a:p>
        </p:txBody>
      </p:sp>
      <p:sp>
        <p:nvSpPr>
          <p:cNvPr id="90" name="Rektangel 89"/>
          <p:cNvSpPr/>
          <p:nvPr/>
        </p:nvSpPr>
        <p:spPr>
          <a:xfrm>
            <a:off x="509981" y="1097180"/>
            <a:ext cx="5210965" cy="250654"/>
          </a:xfrm>
          <a:prstGeom prst="rect">
            <a:avLst/>
          </a:prstGeom>
          <a:solidFill>
            <a:srgbClr val="83C06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sv-SE" dirty="0" smtClean="0">
                <a:solidFill>
                  <a:schemeClr val="tx1"/>
                </a:solidFill>
              </a:rPr>
              <a:t>Innehållskunskap</a:t>
            </a:r>
          </a:p>
        </p:txBody>
      </p:sp>
      <p:sp>
        <p:nvSpPr>
          <p:cNvPr id="91" name="Upp-ned 90"/>
          <p:cNvSpPr/>
          <p:nvPr/>
        </p:nvSpPr>
        <p:spPr>
          <a:xfrm>
            <a:off x="5908646" y="3215395"/>
            <a:ext cx="98691" cy="292048"/>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92" name="Upp-ned 91"/>
          <p:cNvSpPr/>
          <p:nvPr/>
        </p:nvSpPr>
        <p:spPr>
          <a:xfrm>
            <a:off x="7142026" y="3201517"/>
            <a:ext cx="98691" cy="292048"/>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2" name="Bildobjekt 1"/>
          <p:cNvPicPr>
            <a:picLocks noChangeAspect="1"/>
          </p:cNvPicPr>
          <p:nvPr/>
        </p:nvPicPr>
        <p:blipFill>
          <a:blip r:embed="rId6"/>
          <a:stretch>
            <a:fillRect/>
          </a:stretch>
        </p:blipFill>
        <p:spPr>
          <a:xfrm>
            <a:off x="8815433" y="3222301"/>
            <a:ext cx="134124" cy="317019"/>
          </a:xfrm>
          <a:prstGeom prst="rect">
            <a:avLst/>
          </a:prstGeom>
        </p:spPr>
      </p:pic>
      <p:sp>
        <p:nvSpPr>
          <p:cNvPr id="56" name="5-uddig stjärna 55"/>
          <p:cNvSpPr/>
          <p:nvPr/>
        </p:nvSpPr>
        <p:spPr>
          <a:xfrm>
            <a:off x="8975056" y="990763"/>
            <a:ext cx="222790" cy="291381"/>
          </a:xfrm>
          <a:prstGeom prst="star5">
            <a:avLst/>
          </a:prstGeom>
          <a:solidFill>
            <a:srgbClr val="FFC000"/>
          </a:solidFill>
          <a:ln>
            <a:solidFill>
              <a:srgbClr val="83C06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58" name="5-uddig stjärna 57"/>
          <p:cNvSpPr/>
          <p:nvPr/>
        </p:nvSpPr>
        <p:spPr>
          <a:xfrm>
            <a:off x="7796270" y="2922448"/>
            <a:ext cx="222790" cy="291381"/>
          </a:xfrm>
          <a:prstGeom prst="star5">
            <a:avLst/>
          </a:prstGeom>
          <a:solidFill>
            <a:srgbClr val="FFC000"/>
          </a:solidFill>
          <a:ln>
            <a:solidFill>
              <a:srgbClr val="83C06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59" name="5-uddig stjärna 58"/>
          <p:cNvSpPr/>
          <p:nvPr/>
        </p:nvSpPr>
        <p:spPr>
          <a:xfrm>
            <a:off x="7930854" y="1929600"/>
            <a:ext cx="222790" cy="291381"/>
          </a:xfrm>
          <a:prstGeom prst="star5">
            <a:avLst/>
          </a:prstGeom>
          <a:solidFill>
            <a:srgbClr val="FFC000"/>
          </a:solidFill>
          <a:ln>
            <a:solidFill>
              <a:srgbClr val="83C06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60" name="5-uddig stjärna 59"/>
          <p:cNvSpPr/>
          <p:nvPr/>
        </p:nvSpPr>
        <p:spPr>
          <a:xfrm>
            <a:off x="6410592" y="2900634"/>
            <a:ext cx="222790" cy="291381"/>
          </a:xfrm>
          <a:prstGeom prst="star5">
            <a:avLst/>
          </a:prstGeom>
          <a:solidFill>
            <a:srgbClr val="FFC000"/>
          </a:solidFill>
          <a:ln>
            <a:solidFill>
              <a:srgbClr val="83C06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61" name="5-uddig stjärna 60"/>
          <p:cNvSpPr/>
          <p:nvPr/>
        </p:nvSpPr>
        <p:spPr>
          <a:xfrm>
            <a:off x="3473731" y="1906940"/>
            <a:ext cx="222790" cy="291381"/>
          </a:xfrm>
          <a:prstGeom prst="star5">
            <a:avLst/>
          </a:prstGeom>
          <a:solidFill>
            <a:srgbClr val="FFC000"/>
          </a:solidFill>
          <a:ln>
            <a:solidFill>
              <a:srgbClr val="83C06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64" name="5-uddig stjärna 63"/>
          <p:cNvSpPr/>
          <p:nvPr/>
        </p:nvSpPr>
        <p:spPr>
          <a:xfrm>
            <a:off x="9356904" y="5305683"/>
            <a:ext cx="222790" cy="291381"/>
          </a:xfrm>
          <a:prstGeom prst="star5">
            <a:avLst/>
          </a:prstGeom>
          <a:solidFill>
            <a:srgbClr val="FFC000"/>
          </a:solidFill>
          <a:ln>
            <a:solidFill>
              <a:srgbClr val="83C06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73" name="5-uddig stjärna 72"/>
          <p:cNvSpPr/>
          <p:nvPr/>
        </p:nvSpPr>
        <p:spPr>
          <a:xfrm>
            <a:off x="4137249" y="3927125"/>
            <a:ext cx="222790" cy="291381"/>
          </a:xfrm>
          <a:prstGeom prst="star5">
            <a:avLst/>
          </a:prstGeom>
          <a:solidFill>
            <a:srgbClr val="FFC000"/>
          </a:solidFill>
          <a:ln>
            <a:solidFill>
              <a:srgbClr val="83C06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88" name="5-uddig stjärna 87"/>
          <p:cNvSpPr/>
          <p:nvPr/>
        </p:nvSpPr>
        <p:spPr>
          <a:xfrm>
            <a:off x="10669534" y="1941611"/>
            <a:ext cx="222790" cy="291381"/>
          </a:xfrm>
          <a:prstGeom prst="star5">
            <a:avLst/>
          </a:prstGeom>
          <a:solidFill>
            <a:srgbClr val="FFC000"/>
          </a:solidFill>
          <a:ln>
            <a:solidFill>
              <a:srgbClr val="83C06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89" name="5-uddig stjärna 88"/>
          <p:cNvSpPr/>
          <p:nvPr/>
        </p:nvSpPr>
        <p:spPr>
          <a:xfrm>
            <a:off x="4484598" y="1879638"/>
            <a:ext cx="222790" cy="291381"/>
          </a:xfrm>
          <a:prstGeom prst="star5">
            <a:avLst/>
          </a:prstGeom>
          <a:solidFill>
            <a:srgbClr val="FFC000"/>
          </a:solidFill>
          <a:ln>
            <a:solidFill>
              <a:srgbClr val="83C06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94" name="5-uddig stjärna 93"/>
          <p:cNvSpPr/>
          <p:nvPr/>
        </p:nvSpPr>
        <p:spPr>
          <a:xfrm>
            <a:off x="8975056" y="4973732"/>
            <a:ext cx="222790" cy="291381"/>
          </a:xfrm>
          <a:prstGeom prst="star5">
            <a:avLst/>
          </a:prstGeom>
          <a:solidFill>
            <a:srgbClr val="FFC000"/>
          </a:solidFill>
          <a:ln>
            <a:solidFill>
              <a:srgbClr val="83C06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95" name="5-uddig stjärna 94"/>
          <p:cNvSpPr/>
          <p:nvPr/>
        </p:nvSpPr>
        <p:spPr>
          <a:xfrm>
            <a:off x="9545635" y="4958714"/>
            <a:ext cx="222790" cy="291381"/>
          </a:xfrm>
          <a:prstGeom prst="star5">
            <a:avLst/>
          </a:prstGeom>
          <a:solidFill>
            <a:srgbClr val="FFC000"/>
          </a:solidFill>
          <a:ln>
            <a:solidFill>
              <a:srgbClr val="83C06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96" name="5-uddig stjärna 95"/>
          <p:cNvSpPr/>
          <p:nvPr/>
        </p:nvSpPr>
        <p:spPr>
          <a:xfrm>
            <a:off x="9789943" y="5410420"/>
            <a:ext cx="222790" cy="291381"/>
          </a:xfrm>
          <a:prstGeom prst="star5">
            <a:avLst/>
          </a:prstGeom>
          <a:solidFill>
            <a:srgbClr val="FFC000"/>
          </a:solidFill>
          <a:ln>
            <a:solidFill>
              <a:srgbClr val="83C06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98" name="5-uddig stjärna 97"/>
          <p:cNvSpPr/>
          <p:nvPr/>
        </p:nvSpPr>
        <p:spPr>
          <a:xfrm>
            <a:off x="9407816" y="5740319"/>
            <a:ext cx="222790" cy="291381"/>
          </a:xfrm>
          <a:prstGeom prst="star5">
            <a:avLst/>
          </a:prstGeom>
          <a:solidFill>
            <a:srgbClr val="FFC000"/>
          </a:solidFill>
          <a:ln>
            <a:solidFill>
              <a:srgbClr val="83C06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99" name="5-uddig stjärna 98"/>
          <p:cNvSpPr/>
          <p:nvPr/>
        </p:nvSpPr>
        <p:spPr>
          <a:xfrm>
            <a:off x="10004819" y="4992993"/>
            <a:ext cx="222790" cy="291381"/>
          </a:xfrm>
          <a:prstGeom prst="star5">
            <a:avLst/>
          </a:prstGeom>
          <a:solidFill>
            <a:srgbClr val="FFC000"/>
          </a:solidFill>
          <a:ln>
            <a:solidFill>
              <a:srgbClr val="83C06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00" name="5-uddig stjärna 99"/>
          <p:cNvSpPr/>
          <p:nvPr/>
        </p:nvSpPr>
        <p:spPr>
          <a:xfrm>
            <a:off x="10104746" y="5733165"/>
            <a:ext cx="222790" cy="291381"/>
          </a:xfrm>
          <a:prstGeom prst="star5">
            <a:avLst/>
          </a:prstGeom>
          <a:solidFill>
            <a:srgbClr val="FFC000"/>
          </a:solidFill>
          <a:ln>
            <a:solidFill>
              <a:srgbClr val="83C06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413526697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fontScale="90000"/>
          </a:bodyPr>
          <a:lstStyle/>
          <a:p>
            <a:pPr lvl="0" eaLnBrk="0" fontAlgn="base" hangingPunct="0">
              <a:lnSpc>
                <a:spcPct val="100000"/>
              </a:lnSpc>
              <a:spcAft>
                <a:spcPct val="0"/>
              </a:spcAft>
            </a:pPr>
            <a:r>
              <a:rPr lang="sv-SE" altLang="sv-SE" sz="2700" dirty="0">
                <a:solidFill>
                  <a:srgbClr val="000000"/>
                </a:solidFill>
                <a:latin typeface="Arial" panose="020B0604020202020204" pitchFamily="34" charset="0"/>
                <a:ea typeface="Calibri" panose="020F0502020204030204" pitchFamily="34" charset="0"/>
              </a:rPr>
              <a:t>Vård- och insatsprogram (VIP) – inom programområde psykisk hälsa</a:t>
            </a:r>
            <a:r>
              <a:rPr kumimoji="0" lang="sv-SE" altLang="sv-SE" sz="2700" b="0" i="0" u="none" strike="noStrike" cap="none" normalizeH="0" baseline="0" dirty="0" smtClean="0">
                <a:ln>
                  <a:noFill/>
                </a:ln>
                <a:solidFill>
                  <a:schemeClr val="tx1"/>
                </a:solidFill>
                <a:effectLst/>
                <a:latin typeface="Arial" panose="020B0604020202020204" pitchFamily="34" charset="0"/>
              </a:rPr>
              <a:t/>
            </a:r>
            <a:br>
              <a:rPr kumimoji="0" lang="sv-SE" altLang="sv-SE" sz="2700" b="0" i="0" u="none" strike="noStrike" cap="none" normalizeH="0" baseline="0" dirty="0" smtClean="0">
                <a:ln>
                  <a:noFill/>
                </a:ln>
                <a:solidFill>
                  <a:schemeClr val="tx1"/>
                </a:solidFill>
                <a:effectLst/>
                <a:latin typeface="Arial" panose="020B0604020202020204" pitchFamily="34" charset="0"/>
              </a:rPr>
            </a:br>
            <a:r>
              <a:rPr lang="sv-SE" altLang="sv-SE" sz="2700" dirty="0">
                <a:solidFill>
                  <a:srgbClr val="000000"/>
                </a:solidFill>
                <a:latin typeface="Arial" panose="020B0604020202020204" pitchFamily="34" charset="0"/>
                <a:ea typeface="Calibri" panose="020F0502020204030204" pitchFamily="34" charset="0"/>
              </a:rPr>
              <a:t> </a:t>
            </a:r>
            <a:r>
              <a:rPr lang="sv-SE" altLang="sv-SE" sz="2700" dirty="0">
                <a:solidFill>
                  <a:srgbClr val="000000"/>
                </a:solidFill>
                <a:latin typeface="Arial" panose="020B0604020202020204" pitchFamily="34" charset="0"/>
                <a:ea typeface="Calibri" panose="020F0502020204030204" pitchFamily="34" charset="0"/>
                <a:hlinkClick r:id="rId3"/>
              </a:rPr>
              <a:t>www.vardochinsats.se</a:t>
            </a:r>
            <a:r>
              <a:rPr kumimoji="0" lang="sv-SE" altLang="sv-SE" sz="2800" b="0" i="0" u="none" strike="noStrike" cap="none" normalizeH="0" baseline="0" dirty="0" smtClean="0">
                <a:ln>
                  <a:noFill/>
                </a:ln>
                <a:solidFill>
                  <a:schemeClr val="tx1"/>
                </a:solidFill>
                <a:effectLst/>
                <a:latin typeface="Arial" panose="020B0604020202020204" pitchFamily="34" charset="0"/>
              </a:rPr>
              <a:t/>
            </a:r>
            <a:br>
              <a:rPr kumimoji="0" lang="sv-SE" altLang="sv-SE" sz="2800" b="0" i="0" u="none" strike="noStrike" cap="none" normalizeH="0" baseline="0" dirty="0" smtClean="0">
                <a:ln>
                  <a:noFill/>
                </a:ln>
                <a:solidFill>
                  <a:schemeClr val="tx1"/>
                </a:solidFill>
                <a:effectLst/>
                <a:latin typeface="Arial" panose="020B0604020202020204" pitchFamily="34" charset="0"/>
              </a:rPr>
            </a:br>
            <a:endParaRPr lang="sv-SE" dirty="0"/>
          </a:p>
        </p:txBody>
      </p:sp>
      <p:sp>
        <p:nvSpPr>
          <p:cNvPr id="3" name="Platshållare för innehåll 2"/>
          <p:cNvSpPr>
            <a:spLocks noGrp="1"/>
          </p:cNvSpPr>
          <p:nvPr>
            <p:ph idx="1"/>
          </p:nvPr>
        </p:nvSpPr>
        <p:spPr>
          <a:xfrm>
            <a:off x="589722" y="1302027"/>
            <a:ext cx="10515600" cy="4330030"/>
          </a:xfrm>
        </p:spPr>
        <p:txBody>
          <a:bodyPr>
            <a:normAutofit fontScale="92500" lnSpcReduction="10000"/>
          </a:bodyPr>
          <a:lstStyle/>
          <a:p>
            <a:pPr marL="0" indent="0">
              <a:buNone/>
            </a:pPr>
            <a:endParaRPr lang="sv-SE" dirty="0"/>
          </a:p>
          <a:p>
            <a:pPr marL="0" indent="0">
              <a:buNone/>
            </a:pPr>
            <a:r>
              <a:rPr lang="sv-SE" b="1" dirty="0" smtClean="0"/>
              <a:t>Diskussion kring implementering</a:t>
            </a:r>
          </a:p>
          <a:p>
            <a:pPr marL="0" indent="0">
              <a:buNone/>
            </a:pPr>
            <a:endParaRPr lang="sv-SE" dirty="0"/>
          </a:p>
          <a:p>
            <a:pPr>
              <a:buFontTx/>
              <a:buChar char="-"/>
            </a:pPr>
            <a:r>
              <a:rPr lang="sv-SE" dirty="0" smtClean="0"/>
              <a:t>Vad ser ni är de största vinsterna med att använda vård- och insatsprogrammen för er verksamhet? </a:t>
            </a:r>
          </a:p>
          <a:p>
            <a:endParaRPr lang="sv-SE" dirty="0" smtClean="0"/>
          </a:p>
          <a:p>
            <a:pPr>
              <a:buFontTx/>
              <a:buChar char="-"/>
            </a:pPr>
            <a:r>
              <a:rPr lang="sv-SE" dirty="0" smtClean="0"/>
              <a:t>Hur ska vi säkerställa att vinsterna kommer brukarna tillgodo (implementering av verktyget)? </a:t>
            </a:r>
          </a:p>
          <a:p>
            <a:pPr marL="0" indent="0">
              <a:buNone/>
            </a:pPr>
            <a:endParaRPr lang="sv-SE" dirty="0" smtClean="0"/>
          </a:p>
          <a:p>
            <a:pPr>
              <a:buFontTx/>
              <a:buChar char="-"/>
            </a:pPr>
            <a:r>
              <a:rPr lang="sv-SE" dirty="0" smtClean="0"/>
              <a:t>Farhågor?</a:t>
            </a:r>
          </a:p>
          <a:p>
            <a:pPr marL="0" indent="0">
              <a:buNone/>
            </a:pPr>
            <a:endParaRPr lang="sv-SE" dirty="0" smtClean="0"/>
          </a:p>
          <a:p>
            <a:pPr marL="0" indent="0">
              <a:buNone/>
            </a:pPr>
            <a:endParaRPr lang="sv-SE" dirty="0" smtClean="0"/>
          </a:p>
          <a:p>
            <a:pPr marL="0" indent="0">
              <a:buNone/>
            </a:pPr>
            <a:endParaRPr lang="sv-SE" dirty="0" smtClean="0"/>
          </a:p>
          <a:p>
            <a:pPr marL="0" indent="0">
              <a:buNone/>
            </a:pPr>
            <a:endParaRPr lang="sv-SE" dirty="0" smtClean="0"/>
          </a:p>
          <a:p>
            <a:pPr marL="0" indent="0">
              <a:buNone/>
            </a:pPr>
            <a:endParaRPr lang="sv-SE" dirty="0"/>
          </a:p>
        </p:txBody>
      </p:sp>
      <p:pic>
        <p:nvPicPr>
          <p:cNvPr id="8" name="Bildobjekt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151914" y="5675739"/>
            <a:ext cx="2649698" cy="658992"/>
          </a:xfrm>
          <a:prstGeom prst="rect">
            <a:avLst/>
          </a:prstGeom>
        </p:spPr>
      </p:pic>
      <p:pic>
        <p:nvPicPr>
          <p:cNvPr id="9" name="Bildobjekt 8"/>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687285" y="5632057"/>
            <a:ext cx="3232299" cy="799930"/>
          </a:xfrm>
          <a:prstGeom prst="rect">
            <a:avLst/>
          </a:prstGeom>
        </p:spPr>
      </p:pic>
      <p:sp>
        <p:nvSpPr>
          <p:cNvPr id="4" name="Rectangle 2"/>
          <p:cNvSpPr>
            <a:spLocks noChangeArrowheads="1"/>
          </p:cNvSpPr>
          <p:nvPr/>
        </p:nvSpPr>
        <p:spPr bwMode="auto">
          <a:xfrm>
            <a:off x="3002146" y="1233488"/>
            <a:ext cx="1039810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sv-SE"/>
          </a:p>
        </p:txBody>
      </p:sp>
      <p:sp>
        <p:nvSpPr>
          <p:cNvPr id="5" name="Rectangle 3"/>
          <p:cNvSpPr>
            <a:spLocks noChangeArrowheads="1"/>
          </p:cNvSpPr>
          <p:nvPr/>
        </p:nvSpPr>
        <p:spPr bwMode="auto">
          <a:xfrm>
            <a:off x="760651" y="5140175"/>
            <a:ext cx="7056255"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sv-SE" altLang="sv-SE" sz="1400" b="0" i="0" u="none" strike="noStrike" cap="none" normalizeH="0" baseline="0" dirty="0" smtClean="0">
                <a:ln>
                  <a:noFill/>
                </a:ln>
                <a:solidFill>
                  <a:srgbClr val="000000"/>
                </a:solidFill>
                <a:effectLst/>
                <a:latin typeface="Arial" panose="020B0604020202020204" pitchFamily="34" charset="0"/>
                <a:ea typeface="Calibri" panose="020F0502020204030204" pitchFamily="34" charset="0"/>
              </a:rPr>
              <a:t>.</a:t>
            </a:r>
            <a:endParaRPr kumimoji="0" lang="sv-SE" altLang="sv-SE" sz="24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2689269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p:cNvSpPr>
            <a:spLocks noGrp="1"/>
          </p:cNvSpPr>
          <p:nvPr>
            <p:ph idx="4294967295"/>
          </p:nvPr>
        </p:nvSpPr>
        <p:spPr>
          <a:xfrm>
            <a:off x="0" y="1301750"/>
            <a:ext cx="10515600" cy="4330700"/>
          </a:xfrm>
        </p:spPr>
        <p:txBody>
          <a:bodyPr>
            <a:normAutofit/>
          </a:bodyPr>
          <a:lstStyle/>
          <a:p>
            <a:pPr marL="0" indent="0">
              <a:buNone/>
            </a:pPr>
            <a:endParaRPr lang="sv-SE" dirty="0"/>
          </a:p>
          <a:p>
            <a:pPr marL="0" indent="0">
              <a:buNone/>
            </a:pPr>
            <a:endParaRPr lang="sv-SE" dirty="0" smtClean="0"/>
          </a:p>
          <a:p>
            <a:pPr marL="0" indent="0">
              <a:buNone/>
            </a:pPr>
            <a:endParaRPr lang="sv-SE" dirty="0" smtClean="0"/>
          </a:p>
          <a:p>
            <a:pPr marL="0" indent="0">
              <a:buNone/>
            </a:pPr>
            <a:endParaRPr lang="sv-SE" dirty="0" smtClean="0"/>
          </a:p>
          <a:p>
            <a:pPr marL="0" indent="0">
              <a:buNone/>
            </a:pPr>
            <a:endParaRPr lang="sv-SE" dirty="0" smtClean="0"/>
          </a:p>
          <a:p>
            <a:pPr marL="0" indent="0">
              <a:buNone/>
            </a:pPr>
            <a:endParaRPr lang="sv-SE" dirty="0"/>
          </a:p>
        </p:txBody>
      </p:sp>
      <p:pic>
        <p:nvPicPr>
          <p:cNvPr id="8" name="Bildobjekt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151914" y="5675739"/>
            <a:ext cx="2649698" cy="658992"/>
          </a:xfrm>
          <a:prstGeom prst="rect">
            <a:avLst/>
          </a:prstGeom>
        </p:spPr>
      </p:pic>
      <p:pic>
        <p:nvPicPr>
          <p:cNvPr id="9" name="Bildobjekt 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687285" y="5632057"/>
            <a:ext cx="3232299" cy="799930"/>
          </a:xfrm>
          <a:prstGeom prst="rect">
            <a:avLst/>
          </a:prstGeom>
        </p:spPr>
      </p:pic>
      <p:sp>
        <p:nvSpPr>
          <p:cNvPr id="4" name="Rectangle 2"/>
          <p:cNvSpPr>
            <a:spLocks noChangeArrowheads="1"/>
          </p:cNvSpPr>
          <p:nvPr/>
        </p:nvSpPr>
        <p:spPr bwMode="auto">
          <a:xfrm>
            <a:off x="3002146" y="1233488"/>
            <a:ext cx="1039810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sv-SE"/>
          </a:p>
        </p:txBody>
      </p:sp>
      <p:sp>
        <p:nvSpPr>
          <p:cNvPr id="5" name="Rectangle 3"/>
          <p:cNvSpPr>
            <a:spLocks noChangeArrowheads="1"/>
          </p:cNvSpPr>
          <p:nvPr/>
        </p:nvSpPr>
        <p:spPr bwMode="auto">
          <a:xfrm>
            <a:off x="760651" y="5140175"/>
            <a:ext cx="7056255"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sv-SE" altLang="sv-SE" sz="1400" b="0" i="0" u="none" strike="noStrike" cap="none" normalizeH="0" baseline="0" dirty="0" smtClean="0">
                <a:ln>
                  <a:noFill/>
                </a:ln>
                <a:solidFill>
                  <a:srgbClr val="000000"/>
                </a:solidFill>
                <a:effectLst/>
                <a:latin typeface="Arial" panose="020B0604020202020204" pitchFamily="34" charset="0"/>
                <a:ea typeface="Calibri" panose="020F0502020204030204" pitchFamily="34" charset="0"/>
              </a:rPr>
              <a:t>.</a:t>
            </a:r>
            <a:endParaRPr kumimoji="0" lang="sv-SE" altLang="sv-SE" sz="2400" b="0" i="0" u="none" strike="noStrike" cap="none" normalizeH="0" baseline="0" dirty="0" smtClean="0">
              <a:ln>
                <a:noFill/>
              </a:ln>
              <a:solidFill>
                <a:schemeClr val="tx1"/>
              </a:solidFill>
              <a:effectLst/>
              <a:latin typeface="Arial" panose="020B0604020202020204" pitchFamily="34" charset="0"/>
            </a:endParaRPr>
          </a:p>
        </p:txBody>
      </p:sp>
      <p:sp>
        <p:nvSpPr>
          <p:cNvPr id="7" name="textruta 6"/>
          <p:cNvSpPr txBox="1"/>
          <p:nvPr/>
        </p:nvSpPr>
        <p:spPr>
          <a:xfrm>
            <a:off x="760651" y="2852928"/>
            <a:ext cx="10193861" cy="1323439"/>
          </a:xfrm>
          <a:prstGeom prst="rect">
            <a:avLst/>
          </a:prstGeom>
          <a:noFill/>
        </p:spPr>
        <p:txBody>
          <a:bodyPr wrap="square" rtlCol="0">
            <a:spAutoFit/>
          </a:bodyPr>
          <a:lstStyle/>
          <a:p>
            <a:r>
              <a:rPr lang="sv-SE" sz="2000" dirty="0" smtClean="0"/>
              <a:t>För mer information, kontakta gärna; </a:t>
            </a:r>
          </a:p>
          <a:p>
            <a:endParaRPr lang="sv-SE" sz="2000" dirty="0" smtClean="0"/>
          </a:p>
          <a:p>
            <a:r>
              <a:rPr lang="sv-SE" sz="2000" dirty="0" smtClean="0"/>
              <a:t>Jenny Olofsson, processtödjare för nationella Vård- och insatsprogram i Jönköpings län.</a:t>
            </a:r>
          </a:p>
          <a:p>
            <a:r>
              <a:rPr lang="sv-SE" sz="2000" dirty="0" smtClean="0">
                <a:hlinkClick r:id="rId5"/>
              </a:rPr>
              <a:t>Jenny.olofsson@rjl.se</a:t>
            </a:r>
            <a:r>
              <a:rPr lang="sv-SE" sz="2000" dirty="0" smtClean="0"/>
              <a:t> 0761-287849 </a:t>
            </a:r>
            <a:endParaRPr lang="sv-SE" sz="2000" dirty="0"/>
          </a:p>
        </p:txBody>
      </p:sp>
      <p:sp>
        <p:nvSpPr>
          <p:cNvPr id="10" name="textruta 9"/>
          <p:cNvSpPr txBox="1"/>
          <p:nvPr/>
        </p:nvSpPr>
        <p:spPr>
          <a:xfrm>
            <a:off x="760651" y="1690688"/>
            <a:ext cx="6391263" cy="646331"/>
          </a:xfrm>
          <a:prstGeom prst="rect">
            <a:avLst/>
          </a:prstGeom>
          <a:noFill/>
        </p:spPr>
        <p:txBody>
          <a:bodyPr wrap="square" rtlCol="0">
            <a:spAutoFit/>
          </a:bodyPr>
          <a:lstStyle/>
          <a:p>
            <a:r>
              <a:rPr lang="sv-SE" sz="3600" dirty="0" smtClean="0"/>
              <a:t>Tack för att ni lyssnade!</a:t>
            </a:r>
          </a:p>
        </p:txBody>
      </p:sp>
    </p:spTree>
    <p:extLst>
      <p:ext uri="{BB962C8B-B14F-4D97-AF65-F5344CB8AC3E}">
        <p14:creationId xmlns:p14="http://schemas.microsoft.com/office/powerpoint/2010/main" val="182030235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8612</TotalTime>
  <Words>2517</Words>
  <Application>Microsoft Office PowerPoint</Application>
  <PresentationFormat>Bredbild</PresentationFormat>
  <Paragraphs>206</Paragraphs>
  <Slides>7</Slides>
  <Notes>7</Notes>
  <HiddenSlides>0</HiddenSlides>
  <MMClips>0</MMClips>
  <ScaleCrop>false</ScaleCrop>
  <HeadingPairs>
    <vt:vector size="6" baseType="variant">
      <vt:variant>
        <vt:lpstr>Använt teckensnitt</vt:lpstr>
      </vt:variant>
      <vt:variant>
        <vt:i4>3</vt:i4>
      </vt:variant>
      <vt:variant>
        <vt:lpstr>Tema</vt:lpstr>
      </vt:variant>
      <vt:variant>
        <vt:i4>1</vt:i4>
      </vt:variant>
      <vt:variant>
        <vt:lpstr>Bildrubriker</vt:lpstr>
      </vt:variant>
      <vt:variant>
        <vt:i4>7</vt:i4>
      </vt:variant>
    </vt:vector>
  </HeadingPairs>
  <TitlesOfParts>
    <vt:vector size="11" baseType="lpstr">
      <vt:lpstr>Arial</vt:lpstr>
      <vt:lpstr>Calibri</vt:lpstr>
      <vt:lpstr>Calibri Light</vt:lpstr>
      <vt:lpstr>Office-tema</vt:lpstr>
      <vt:lpstr>Implementering VIP,  Jönköpings län  www.vardochinsats.se </vt:lpstr>
      <vt:lpstr>Vård- och insatsprogram (VIP) – inom programområde psykisk hälsa  www.vardochinsats.se </vt:lpstr>
      <vt:lpstr>Vård- och insatsprogram (VIP) – inom programområde psykisk hälsa  www.vardochinsats.se </vt:lpstr>
      <vt:lpstr>Vård- och insatsprogram (VIP) – inom programområde psykisk hälsa  www.vardochinsats.se </vt:lpstr>
      <vt:lpstr>PowerPoint-presentation</vt:lpstr>
      <vt:lpstr>Vård- och insatsprogram (VIP) – inom programområde psykisk hälsa  www.vardochinsats.se </vt:lpstr>
      <vt:lpstr>PowerPoint-presentation</vt:lpstr>
    </vt:vector>
  </TitlesOfParts>
  <Company>Region Jönköpings län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Implementering VIP, Jönköpings län</dc:title>
  <dc:creator>Olofsson Jenny</dc:creator>
  <cp:lastModifiedBy>Olofsson Jenny</cp:lastModifiedBy>
  <cp:revision>100</cp:revision>
  <cp:lastPrinted>2021-05-19T12:41:26Z</cp:lastPrinted>
  <dcterms:created xsi:type="dcterms:W3CDTF">2020-11-26T06:48:01Z</dcterms:created>
  <dcterms:modified xsi:type="dcterms:W3CDTF">2022-02-09T14:54:10Z</dcterms:modified>
</cp:coreProperties>
</file>